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Default Extension="svg" ContentType="image/svg+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sldIdLst>
    <p:sldId id="256" r:id="rId2"/>
    <p:sldId id="267" r:id="rId3"/>
    <p:sldId id="259" r:id="rId4"/>
    <p:sldId id="260" r:id="rId5"/>
    <p:sldId id="261" r:id="rId6"/>
    <p:sldId id="266" r:id="rId7"/>
    <p:sldId id="265" r:id="rId8"/>
    <p:sldId id="264" r:id="rId9"/>
    <p:sldId id="262" r:id="rId10"/>
    <p:sldId id="272" r:id="rId11"/>
    <p:sldId id="273" r:id="rId12"/>
    <p:sldId id="263" r:id="rId13"/>
    <p:sldId id="269" r:id="rId14"/>
    <p:sldId id="271" r:id="rId15"/>
    <p:sldId id="270"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64" d="100"/>
          <a:sy n="64" d="100"/>
        </p:scale>
        <p:origin x="-108" y="-27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ndrasekhar Sripada" userId="bcf44f37-23e0-49d2-8b88-c4ff6aec2d56" providerId="ADAL" clId="{FCF47272-F45E-4AF5-B786-655A1218858B}"/>
    <pc:docChg chg="modSld sldOrd">
      <pc:chgData name="Chandrasekhar Sripada" userId="bcf44f37-23e0-49d2-8b88-c4ff6aec2d56" providerId="ADAL" clId="{FCF47272-F45E-4AF5-B786-655A1218858B}" dt="2023-10-04T16:35:50.198" v="4" actId="20577"/>
      <pc:docMkLst>
        <pc:docMk/>
      </pc:docMkLst>
      <pc:sldChg chg="ord">
        <pc:chgData name="Chandrasekhar Sripada" userId="bcf44f37-23e0-49d2-8b88-c4ff6aec2d56" providerId="ADAL" clId="{FCF47272-F45E-4AF5-B786-655A1218858B}" dt="2023-10-04T16:35:35.220" v="1"/>
        <pc:sldMkLst>
          <pc:docMk/>
          <pc:sldMk cId="859388811" sldId="272"/>
        </pc:sldMkLst>
      </pc:sldChg>
      <pc:sldChg chg="modSp mod ord">
        <pc:chgData name="Chandrasekhar Sripada" userId="bcf44f37-23e0-49d2-8b88-c4ff6aec2d56" providerId="ADAL" clId="{FCF47272-F45E-4AF5-B786-655A1218858B}" dt="2023-10-04T16:35:50.198" v="4" actId="20577"/>
        <pc:sldMkLst>
          <pc:docMk/>
          <pc:sldMk cId="3171785794" sldId="273"/>
        </pc:sldMkLst>
        <pc:spChg chg="mod">
          <ac:chgData name="Chandrasekhar Sripada" userId="bcf44f37-23e0-49d2-8b88-c4ff6aec2d56" providerId="ADAL" clId="{FCF47272-F45E-4AF5-B786-655A1218858B}" dt="2023-10-04T16:35:50.198" v="4" actId="20577"/>
          <ac:spMkLst>
            <pc:docMk/>
            <pc:sldMk cId="3171785794" sldId="273"/>
            <ac:spMk id="2" creationId="{E1494885-24F5-A1BB-EDC9-B136BEC8381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506216-938C-482C-84AF-A11CACE54047}"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CFF0B408-EE18-42E8-9C41-C355D1717124}">
      <dgm:prSet/>
      <dgm:spPr>
        <a:solidFill>
          <a:schemeClr val="bg2">
            <a:lumMod val="50000"/>
          </a:schemeClr>
        </a:solidFill>
      </dgm:spPr>
      <dgm:t>
        <a:bodyPr/>
        <a:lstStyle/>
        <a:p>
          <a:pPr algn="ctr"/>
          <a:r>
            <a:rPr lang="en-IN" dirty="0">
              <a:latin typeface="Times New Roman" panose="02020603050405020304" pitchFamily="18" charset="0"/>
              <a:cs typeface="Times New Roman" panose="02020603050405020304" pitchFamily="18" charset="0"/>
            </a:rPr>
            <a:t>Study, </a:t>
          </a:r>
          <a:r>
            <a:rPr lang="en-IN" dirty="0" err="1">
              <a:latin typeface="Times New Roman" panose="02020603050405020304" pitchFamily="18" charset="0"/>
              <a:cs typeface="Times New Roman" panose="02020603050405020304" pitchFamily="18" charset="0"/>
            </a:rPr>
            <a:t>analyze</a:t>
          </a:r>
          <a:r>
            <a:rPr lang="en-IN" dirty="0">
              <a:latin typeface="Times New Roman" panose="02020603050405020304" pitchFamily="18" charset="0"/>
              <a:cs typeface="Times New Roman" panose="02020603050405020304" pitchFamily="18" charset="0"/>
            </a:rPr>
            <a:t>, and evaluate current assessment systems in collegiate education in Telangana.</a:t>
          </a:r>
          <a:endParaRPr lang="en-US" dirty="0">
            <a:latin typeface="Times New Roman" panose="02020603050405020304" pitchFamily="18" charset="0"/>
            <a:cs typeface="Times New Roman" panose="02020603050405020304" pitchFamily="18" charset="0"/>
          </a:endParaRPr>
        </a:p>
      </dgm:t>
    </dgm:pt>
    <dgm:pt modelId="{361FC2AF-B6D8-4165-ABB5-369A711ECEB5}" type="parTrans" cxnId="{B9FC1902-CB72-4D6F-B5CE-94BA6DB4DEBD}">
      <dgm:prSet/>
      <dgm:spPr/>
      <dgm:t>
        <a:bodyPr/>
        <a:lstStyle/>
        <a:p>
          <a:pPr algn="ctr"/>
          <a:endParaRPr lang="en-US"/>
        </a:p>
      </dgm:t>
    </dgm:pt>
    <dgm:pt modelId="{F33BF729-337D-4C00-A5B6-7AB3BDF91612}" type="sibTrans" cxnId="{B9FC1902-CB72-4D6F-B5CE-94BA6DB4DEBD}">
      <dgm:prSet phldrT="01" phldr="0"/>
      <dgm:spPr/>
      <dgm:t>
        <a:bodyPr/>
        <a:lstStyle/>
        <a:p>
          <a:endParaRPr lang="en-IN"/>
        </a:p>
      </dgm:t>
    </dgm:pt>
    <dgm:pt modelId="{FEBC1DDF-DB42-491B-9BD4-D1112B2FE65F}">
      <dgm:prSet/>
      <dgm:spPr>
        <a:solidFill>
          <a:schemeClr val="bg2">
            <a:lumMod val="50000"/>
          </a:schemeClr>
        </a:solidFill>
      </dgm:spPr>
      <dgm:t>
        <a:bodyPr/>
        <a:lstStyle/>
        <a:p>
          <a:pPr algn="ctr"/>
          <a:r>
            <a:rPr lang="en-IN" dirty="0">
              <a:latin typeface="Times New Roman" panose="02020603050405020304" pitchFamily="18" charset="0"/>
              <a:cs typeface="Times New Roman" panose="02020603050405020304" pitchFamily="18" charset="0"/>
            </a:rPr>
            <a:t>Find to what extent they are assessing for future skills and helping our students to be more employable.</a:t>
          </a:r>
          <a:endParaRPr lang="en-US" dirty="0">
            <a:latin typeface="Times New Roman" panose="02020603050405020304" pitchFamily="18" charset="0"/>
            <a:cs typeface="Times New Roman" panose="02020603050405020304" pitchFamily="18" charset="0"/>
          </a:endParaRPr>
        </a:p>
      </dgm:t>
    </dgm:pt>
    <dgm:pt modelId="{E580E1AE-EB74-4824-8830-394150F89692}" type="parTrans" cxnId="{CD8C4DD1-43EE-4F36-8A8E-29CEC1167BFA}">
      <dgm:prSet/>
      <dgm:spPr/>
      <dgm:t>
        <a:bodyPr/>
        <a:lstStyle/>
        <a:p>
          <a:pPr algn="ctr"/>
          <a:endParaRPr lang="en-US"/>
        </a:p>
      </dgm:t>
    </dgm:pt>
    <dgm:pt modelId="{3C1EF42C-298F-4177-9882-FC6B5176A52F}" type="sibTrans" cxnId="{CD8C4DD1-43EE-4F36-8A8E-29CEC1167BFA}">
      <dgm:prSet phldrT="02" phldr="0"/>
      <dgm:spPr/>
      <dgm:t>
        <a:bodyPr/>
        <a:lstStyle/>
        <a:p>
          <a:endParaRPr lang="en-IN"/>
        </a:p>
      </dgm:t>
    </dgm:pt>
    <dgm:pt modelId="{3786825C-A238-4B32-BF0F-DDAF012126EB}">
      <dgm:prSet/>
      <dgm:spPr>
        <a:solidFill>
          <a:schemeClr val="bg2">
            <a:lumMod val="50000"/>
          </a:schemeClr>
        </a:solidFill>
      </dgm:spPr>
      <dgm:t>
        <a:bodyPr/>
        <a:lstStyle/>
        <a:p>
          <a:pPr algn="ctr"/>
          <a:r>
            <a:rPr lang="en-IN" dirty="0">
              <a:latin typeface="Times New Roman" panose="02020603050405020304" pitchFamily="18" charset="0"/>
              <a:cs typeface="Times New Roman" panose="02020603050405020304" pitchFamily="18" charset="0"/>
            </a:rPr>
            <a:t>Recommend a renewed evaluation system that will assess students for future skills.</a:t>
          </a:r>
          <a:endParaRPr lang="en-US" dirty="0">
            <a:latin typeface="Times New Roman" panose="02020603050405020304" pitchFamily="18" charset="0"/>
            <a:cs typeface="Times New Roman" panose="02020603050405020304" pitchFamily="18" charset="0"/>
          </a:endParaRPr>
        </a:p>
      </dgm:t>
    </dgm:pt>
    <dgm:pt modelId="{9072C342-4A15-4C88-94A1-707E1F45EA06}" type="parTrans" cxnId="{ADC0689A-4935-4447-B258-F76A65D1A82C}">
      <dgm:prSet/>
      <dgm:spPr/>
      <dgm:t>
        <a:bodyPr/>
        <a:lstStyle/>
        <a:p>
          <a:pPr algn="ctr"/>
          <a:endParaRPr lang="en-US"/>
        </a:p>
      </dgm:t>
    </dgm:pt>
    <dgm:pt modelId="{E93FC046-112F-49B2-986A-520EE5A7E151}" type="sibTrans" cxnId="{ADC0689A-4935-4447-B258-F76A65D1A82C}">
      <dgm:prSet phldrT="03" phldr="0"/>
      <dgm:spPr/>
      <dgm:t>
        <a:bodyPr/>
        <a:lstStyle/>
        <a:p>
          <a:endParaRPr lang="en-IN"/>
        </a:p>
      </dgm:t>
    </dgm:pt>
    <dgm:pt modelId="{D26F5694-32BE-49FD-8F46-0951D8DC2F86}" type="pres">
      <dgm:prSet presAssocID="{B3506216-938C-482C-84AF-A11CACE54047}" presName="CompostProcess" presStyleCnt="0">
        <dgm:presLayoutVars>
          <dgm:dir/>
          <dgm:resizeHandles val="exact"/>
        </dgm:presLayoutVars>
      </dgm:prSet>
      <dgm:spPr/>
      <dgm:t>
        <a:bodyPr/>
        <a:lstStyle/>
        <a:p>
          <a:endParaRPr lang="en-US"/>
        </a:p>
      </dgm:t>
    </dgm:pt>
    <dgm:pt modelId="{FBFE5882-DF57-41C5-8EA4-D6E32DD6779B}" type="pres">
      <dgm:prSet presAssocID="{B3506216-938C-482C-84AF-A11CACE54047}" presName="arrow" presStyleLbl="bgShp" presStyleIdx="0" presStyleCnt="1"/>
      <dgm:spPr/>
    </dgm:pt>
    <dgm:pt modelId="{0EF17EB7-5A7A-4317-BAE5-FEF020B93416}" type="pres">
      <dgm:prSet presAssocID="{B3506216-938C-482C-84AF-A11CACE54047}" presName="linearProcess" presStyleCnt="0"/>
      <dgm:spPr/>
    </dgm:pt>
    <dgm:pt modelId="{59CD7525-D3FB-4F0F-B538-4B85D20EC10E}" type="pres">
      <dgm:prSet presAssocID="{CFF0B408-EE18-42E8-9C41-C355D1717124}" presName="textNode" presStyleLbl="node1" presStyleIdx="0" presStyleCnt="3">
        <dgm:presLayoutVars>
          <dgm:bulletEnabled val="1"/>
        </dgm:presLayoutVars>
      </dgm:prSet>
      <dgm:spPr/>
      <dgm:t>
        <a:bodyPr/>
        <a:lstStyle/>
        <a:p>
          <a:endParaRPr lang="en-US"/>
        </a:p>
      </dgm:t>
    </dgm:pt>
    <dgm:pt modelId="{D03A5820-EA98-4D15-966F-21A547A837C6}" type="pres">
      <dgm:prSet presAssocID="{F33BF729-337D-4C00-A5B6-7AB3BDF91612}" presName="sibTrans" presStyleCnt="0"/>
      <dgm:spPr/>
    </dgm:pt>
    <dgm:pt modelId="{6CEFB974-A3B8-4AB8-B846-52D687D51982}" type="pres">
      <dgm:prSet presAssocID="{FEBC1DDF-DB42-491B-9BD4-D1112B2FE65F}" presName="textNode" presStyleLbl="node1" presStyleIdx="1" presStyleCnt="3">
        <dgm:presLayoutVars>
          <dgm:bulletEnabled val="1"/>
        </dgm:presLayoutVars>
      </dgm:prSet>
      <dgm:spPr/>
      <dgm:t>
        <a:bodyPr/>
        <a:lstStyle/>
        <a:p>
          <a:endParaRPr lang="en-US"/>
        </a:p>
      </dgm:t>
    </dgm:pt>
    <dgm:pt modelId="{1122360C-DF29-4B1A-98C2-EF697B714972}" type="pres">
      <dgm:prSet presAssocID="{3C1EF42C-298F-4177-9882-FC6B5176A52F}" presName="sibTrans" presStyleCnt="0"/>
      <dgm:spPr/>
    </dgm:pt>
    <dgm:pt modelId="{DE3CB91F-6E8F-4A7F-BE8A-393C194677B4}" type="pres">
      <dgm:prSet presAssocID="{3786825C-A238-4B32-BF0F-DDAF012126EB}" presName="textNode" presStyleLbl="node1" presStyleIdx="2" presStyleCnt="3">
        <dgm:presLayoutVars>
          <dgm:bulletEnabled val="1"/>
        </dgm:presLayoutVars>
      </dgm:prSet>
      <dgm:spPr/>
      <dgm:t>
        <a:bodyPr/>
        <a:lstStyle/>
        <a:p>
          <a:endParaRPr lang="en-US"/>
        </a:p>
      </dgm:t>
    </dgm:pt>
  </dgm:ptLst>
  <dgm:cxnLst>
    <dgm:cxn modelId="{234F48AF-3FDB-489A-BE24-D5902D5E8906}" type="presOf" srcId="{3786825C-A238-4B32-BF0F-DDAF012126EB}" destId="{DE3CB91F-6E8F-4A7F-BE8A-393C194677B4}" srcOrd="0" destOrd="0" presId="urn:microsoft.com/office/officeart/2005/8/layout/hProcess9"/>
    <dgm:cxn modelId="{7E5194E8-D691-4DFC-8673-4C9200A974BA}" type="presOf" srcId="{FEBC1DDF-DB42-491B-9BD4-D1112B2FE65F}" destId="{6CEFB974-A3B8-4AB8-B846-52D687D51982}" srcOrd="0" destOrd="0" presId="urn:microsoft.com/office/officeart/2005/8/layout/hProcess9"/>
    <dgm:cxn modelId="{F08D57B2-3C82-4BE6-8D02-1571A719D112}" type="presOf" srcId="{B3506216-938C-482C-84AF-A11CACE54047}" destId="{D26F5694-32BE-49FD-8F46-0951D8DC2F86}" srcOrd="0" destOrd="0" presId="urn:microsoft.com/office/officeart/2005/8/layout/hProcess9"/>
    <dgm:cxn modelId="{B9FC1902-CB72-4D6F-B5CE-94BA6DB4DEBD}" srcId="{B3506216-938C-482C-84AF-A11CACE54047}" destId="{CFF0B408-EE18-42E8-9C41-C355D1717124}" srcOrd="0" destOrd="0" parTransId="{361FC2AF-B6D8-4165-ABB5-369A711ECEB5}" sibTransId="{F33BF729-337D-4C00-A5B6-7AB3BDF91612}"/>
    <dgm:cxn modelId="{E2D1CF62-1B6D-4E6A-9151-F3A4799A7B6F}" type="presOf" srcId="{CFF0B408-EE18-42E8-9C41-C355D1717124}" destId="{59CD7525-D3FB-4F0F-B538-4B85D20EC10E}" srcOrd="0" destOrd="0" presId="urn:microsoft.com/office/officeart/2005/8/layout/hProcess9"/>
    <dgm:cxn modelId="{ADC0689A-4935-4447-B258-F76A65D1A82C}" srcId="{B3506216-938C-482C-84AF-A11CACE54047}" destId="{3786825C-A238-4B32-BF0F-DDAF012126EB}" srcOrd="2" destOrd="0" parTransId="{9072C342-4A15-4C88-94A1-707E1F45EA06}" sibTransId="{E93FC046-112F-49B2-986A-520EE5A7E151}"/>
    <dgm:cxn modelId="{CD8C4DD1-43EE-4F36-8A8E-29CEC1167BFA}" srcId="{B3506216-938C-482C-84AF-A11CACE54047}" destId="{FEBC1DDF-DB42-491B-9BD4-D1112B2FE65F}" srcOrd="1" destOrd="0" parTransId="{E580E1AE-EB74-4824-8830-394150F89692}" sibTransId="{3C1EF42C-298F-4177-9882-FC6B5176A52F}"/>
    <dgm:cxn modelId="{A314F539-D433-41A4-8ADB-51C821957952}" type="presParOf" srcId="{D26F5694-32BE-49FD-8F46-0951D8DC2F86}" destId="{FBFE5882-DF57-41C5-8EA4-D6E32DD6779B}" srcOrd="0" destOrd="0" presId="urn:microsoft.com/office/officeart/2005/8/layout/hProcess9"/>
    <dgm:cxn modelId="{13DAE0A7-1BC2-4B09-922A-F81EDF676B80}" type="presParOf" srcId="{D26F5694-32BE-49FD-8F46-0951D8DC2F86}" destId="{0EF17EB7-5A7A-4317-BAE5-FEF020B93416}" srcOrd="1" destOrd="0" presId="urn:microsoft.com/office/officeart/2005/8/layout/hProcess9"/>
    <dgm:cxn modelId="{1D35DC04-AAE5-4E77-9596-E6619764EA3A}" type="presParOf" srcId="{0EF17EB7-5A7A-4317-BAE5-FEF020B93416}" destId="{59CD7525-D3FB-4F0F-B538-4B85D20EC10E}" srcOrd="0" destOrd="0" presId="urn:microsoft.com/office/officeart/2005/8/layout/hProcess9"/>
    <dgm:cxn modelId="{DD812656-9F66-4057-A75C-80BF94AA7E92}" type="presParOf" srcId="{0EF17EB7-5A7A-4317-BAE5-FEF020B93416}" destId="{D03A5820-EA98-4D15-966F-21A547A837C6}" srcOrd="1" destOrd="0" presId="urn:microsoft.com/office/officeart/2005/8/layout/hProcess9"/>
    <dgm:cxn modelId="{3D8E8B86-26E8-4BFC-8283-BA64A8B18C06}" type="presParOf" srcId="{0EF17EB7-5A7A-4317-BAE5-FEF020B93416}" destId="{6CEFB974-A3B8-4AB8-B846-52D687D51982}" srcOrd="2" destOrd="0" presId="urn:microsoft.com/office/officeart/2005/8/layout/hProcess9"/>
    <dgm:cxn modelId="{CBC2AA6C-26AA-4CEF-A41E-21A58B27F57C}" type="presParOf" srcId="{0EF17EB7-5A7A-4317-BAE5-FEF020B93416}" destId="{1122360C-DF29-4B1A-98C2-EF697B714972}" srcOrd="3" destOrd="0" presId="urn:microsoft.com/office/officeart/2005/8/layout/hProcess9"/>
    <dgm:cxn modelId="{936402DD-84F6-47A7-BFBC-53C6D9940308}" type="presParOf" srcId="{0EF17EB7-5A7A-4317-BAE5-FEF020B93416}" destId="{DE3CB91F-6E8F-4A7F-BE8A-393C194677B4}"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0E683B-23EC-49ED-8FF9-73667BD485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FCC6C5D-7514-40D0-A564-F02B3BD4B97A}">
      <dgm:prSet phldrT="[Text]" custT="1"/>
      <dgm:spPr/>
      <dgm:t>
        <a:bodyPr/>
        <a:lstStyle/>
        <a:p>
          <a:pPr algn="l"/>
          <a:r>
            <a:rPr lang="en-GB" sz="1800" b="0" dirty="0">
              <a:latin typeface="Times New Roman" panose="02020603050405020304" pitchFamily="18" charset="0"/>
              <a:cs typeface="Times New Roman" panose="02020603050405020304" pitchFamily="18" charset="0"/>
            </a:rPr>
            <a:t>Cluster 1: Revised assessment and evaluation methods</a:t>
          </a:r>
          <a:endParaRPr lang="en-US" sz="1800" b="0" dirty="0">
            <a:latin typeface="Times New Roman" panose="02020603050405020304" pitchFamily="18" charset="0"/>
            <a:cs typeface="Times New Roman" panose="02020603050405020304" pitchFamily="18" charset="0"/>
          </a:endParaRPr>
        </a:p>
      </dgm:t>
    </dgm:pt>
    <dgm:pt modelId="{F424E156-F360-45EE-9FCE-2DEDF461C680}" type="parTrans" cxnId="{0DBAF598-706A-49B9-B303-C820663C6915}">
      <dgm:prSet/>
      <dgm:spPr/>
      <dgm:t>
        <a:bodyPr/>
        <a:lstStyle/>
        <a:p>
          <a:endParaRPr lang="en-US"/>
        </a:p>
      </dgm:t>
    </dgm:pt>
    <dgm:pt modelId="{68D8F693-1D38-42D6-A723-24888EB51396}" type="sibTrans" cxnId="{0DBAF598-706A-49B9-B303-C820663C6915}">
      <dgm:prSet/>
      <dgm:spPr/>
      <dgm:t>
        <a:bodyPr/>
        <a:lstStyle/>
        <a:p>
          <a:endParaRPr lang="en-US"/>
        </a:p>
      </dgm:t>
    </dgm:pt>
    <dgm:pt modelId="{EACEB3B5-DCA3-435B-8B51-2BC4C54D7F12}">
      <dgm:prSet phldrT="[Text]" custT="1"/>
      <dgm:spPr/>
      <dgm:t>
        <a:bodyPr/>
        <a:lstStyle/>
        <a:p>
          <a:pPr algn="l"/>
          <a:r>
            <a:rPr lang="en-GB" sz="1800" b="0" dirty="0">
              <a:latin typeface="Times New Roman" panose="02020603050405020304" pitchFamily="18" charset="0"/>
              <a:cs typeface="Times New Roman" panose="02020603050405020304" pitchFamily="18" charset="0"/>
            </a:rPr>
            <a:t>Cluster 2: Teacher training &amp; readiness</a:t>
          </a:r>
          <a:endParaRPr lang="en-US" sz="1800" b="0" dirty="0">
            <a:latin typeface="Times New Roman" panose="02020603050405020304" pitchFamily="18" charset="0"/>
            <a:cs typeface="Times New Roman" panose="02020603050405020304" pitchFamily="18" charset="0"/>
          </a:endParaRPr>
        </a:p>
      </dgm:t>
    </dgm:pt>
    <dgm:pt modelId="{5FF82108-5F49-43A5-B77B-9383285605F4}" type="parTrans" cxnId="{A2ADC9AF-A943-48D3-8F06-5E2AB8C2E461}">
      <dgm:prSet/>
      <dgm:spPr/>
      <dgm:t>
        <a:bodyPr/>
        <a:lstStyle/>
        <a:p>
          <a:endParaRPr lang="en-US"/>
        </a:p>
      </dgm:t>
    </dgm:pt>
    <dgm:pt modelId="{7592C725-B6A0-4826-A4A4-E777F6CF45EA}" type="sibTrans" cxnId="{A2ADC9AF-A943-48D3-8F06-5E2AB8C2E461}">
      <dgm:prSet/>
      <dgm:spPr/>
      <dgm:t>
        <a:bodyPr/>
        <a:lstStyle/>
        <a:p>
          <a:endParaRPr lang="en-US"/>
        </a:p>
      </dgm:t>
    </dgm:pt>
    <dgm:pt modelId="{5F925C0E-14C6-45AD-A29E-6D3BB619FD54}">
      <dgm:prSet phldrT="[Text]" custT="1"/>
      <dgm:spPr/>
      <dgm:t>
        <a:bodyPr/>
        <a:lstStyle/>
        <a:p>
          <a:pPr algn="l"/>
          <a:r>
            <a:rPr lang="en-GB" sz="1800" b="0" dirty="0">
              <a:latin typeface="Times New Roman" panose="02020603050405020304" pitchFamily="18" charset="0"/>
              <a:cs typeface="Times New Roman" panose="02020603050405020304" pitchFamily="18" charset="0"/>
            </a:rPr>
            <a:t>Cluster 3: Policy changes &amp; governance</a:t>
          </a:r>
          <a:endParaRPr lang="en-US" sz="1800" b="0" dirty="0">
            <a:latin typeface="Times New Roman" panose="02020603050405020304" pitchFamily="18" charset="0"/>
            <a:cs typeface="Times New Roman" panose="02020603050405020304" pitchFamily="18" charset="0"/>
          </a:endParaRPr>
        </a:p>
      </dgm:t>
    </dgm:pt>
    <dgm:pt modelId="{2FB8797D-DFB4-4531-8B69-0D6AA628D7DA}" type="parTrans" cxnId="{9E0A8159-5A7F-4B55-AE4A-FC77811BB657}">
      <dgm:prSet/>
      <dgm:spPr/>
      <dgm:t>
        <a:bodyPr/>
        <a:lstStyle/>
        <a:p>
          <a:endParaRPr lang="en-US"/>
        </a:p>
      </dgm:t>
    </dgm:pt>
    <dgm:pt modelId="{95BF9A65-15AB-4F96-9676-40E34FA30FAF}" type="sibTrans" cxnId="{9E0A8159-5A7F-4B55-AE4A-FC77811BB657}">
      <dgm:prSet/>
      <dgm:spPr/>
      <dgm:t>
        <a:bodyPr/>
        <a:lstStyle/>
        <a:p>
          <a:endParaRPr lang="en-US"/>
        </a:p>
      </dgm:t>
    </dgm:pt>
    <dgm:pt modelId="{F82E6E28-65B8-49BB-B932-84EB4F803C56}">
      <dgm:prSet phldrT="[Text]" custT="1"/>
      <dgm:spPr/>
      <dgm:t>
        <a:bodyPr/>
        <a:lstStyle/>
        <a:p>
          <a:pPr algn="l"/>
          <a:r>
            <a:rPr lang="en-US" sz="1800" b="0" dirty="0">
              <a:latin typeface="Times New Roman" panose="02020603050405020304" pitchFamily="18" charset="0"/>
              <a:cs typeface="Times New Roman" panose="02020603050405020304" pitchFamily="18" charset="0"/>
            </a:rPr>
            <a:t>Cluster 4: Resources, funds, infrastructure, and eco-system support</a:t>
          </a:r>
        </a:p>
      </dgm:t>
    </dgm:pt>
    <dgm:pt modelId="{364CB205-979C-4039-9DCE-DFF87999FE7D}" type="parTrans" cxnId="{81C7099F-0E46-4374-84AD-E665D322D932}">
      <dgm:prSet/>
      <dgm:spPr/>
      <dgm:t>
        <a:bodyPr/>
        <a:lstStyle/>
        <a:p>
          <a:endParaRPr lang="en-US"/>
        </a:p>
      </dgm:t>
    </dgm:pt>
    <dgm:pt modelId="{6E43DA0D-B941-4E93-836C-A9A1125CEC18}" type="sibTrans" cxnId="{81C7099F-0E46-4374-84AD-E665D322D932}">
      <dgm:prSet/>
      <dgm:spPr/>
      <dgm:t>
        <a:bodyPr/>
        <a:lstStyle/>
        <a:p>
          <a:endParaRPr lang="en-US"/>
        </a:p>
      </dgm:t>
    </dgm:pt>
    <dgm:pt modelId="{67BF0C42-BD35-4621-83DC-01F8505B8D89}" type="pres">
      <dgm:prSet presAssocID="{220E683B-23EC-49ED-8FF9-73667BD485EE}" presName="linear" presStyleCnt="0">
        <dgm:presLayoutVars>
          <dgm:animLvl val="lvl"/>
          <dgm:resizeHandles val="exact"/>
        </dgm:presLayoutVars>
      </dgm:prSet>
      <dgm:spPr/>
      <dgm:t>
        <a:bodyPr/>
        <a:lstStyle/>
        <a:p>
          <a:endParaRPr lang="en-US"/>
        </a:p>
      </dgm:t>
    </dgm:pt>
    <dgm:pt modelId="{67E95C49-9A2F-47F3-8801-D090378D841C}" type="pres">
      <dgm:prSet presAssocID="{5FCC6C5D-7514-40D0-A564-F02B3BD4B97A}" presName="parentText" presStyleLbl="node1" presStyleIdx="0" presStyleCnt="4">
        <dgm:presLayoutVars>
          <dgm:chMax val="0"/>
          <dgm:bulletEnabled val="1"/>
        </dgm:presLayoutVars>
      </dgm:prSet>
      <dgm:spPr/>
      <dgm:t>
        <a:bodyPr/>
        <a:lstStyle/>
        <a:p>
          <a:endParaRPr lang="en-US"/>
        </a:p>
      </dgm:t>
    </dgm:pt>
    <dgm:pt modelId="{27C61451-A5AA-4436-AB32-D1EB2ED0D3E1}" type="pres">
      <dgm:prSet presAssocID="{68D8F693-1D38-42D6-A723-24888EB51396}" presName="spacer" presStyleCnt="0"/>
      <dgm:spPr/>
    </dgm:pt>
    <dgm:pt modelId="{6B5A7602-AEF7-4EA2-8D98-6729D66B261D}" type="pres">
      <dgm:prSet presAssocID="{EACEB3B5-DCA3-435B-8B51-2BC4C54D7F12}" presName="parentText" presStyleLbl="node1" presStyleIdx="1" presStyleCnt="4">
        <dgm:presLayoutVars>
          <dgm:chMax val="0"/>
          <dgm:bulletEnabled val="1"/>
        </dgm:presLayoutVars>
      </dgm:prSet>
      <dgm:spPr/>
      <dgm:t>
        <a:bodyPr/>
        <a:lstStyle/>
        <a:p>
          <a:endParaRPr lang="en-US"/>
        </a:p>
      </dgm:t>
    </dgm:pt>
    <dgm:pt modelId="{FC0A3351-BEA9-46C2-917D-FBBC4067E6CD}" type="pres">
      <dgm:prSet presAssocID="{7592C725-B6A0-4826-A4A4-E777F6CF45EA}" presName="spacer" presStyleCnt="0"/>
      <dgm:spPr/>
    </dgm:pt>
    <dgm:pt modelId="{03739B40-445C-454E-89C7-E11EC134D58A}" type="pres">
      <dgm:prSet presAssocID="{5F925C0E-14C6-45AD-A29E-6D3BB619FD54}" presName="parentText" presStyleLbl="node1" presStyleIdx="2" presStyleCnt="4">
        <dgm:presLayoutVars>
          <dgm:chMax val="0"/>
          <dgm:bulletEnabled val="1"/>
        </dgm:presLayoutVars>
      </dgm:prSet>
      <dgm:spPr/>
      <dgm:t>
        <a:bodyPr/>
        <a:lstStyle/>
        <a:p>
          <a:endParaRPr lang="en-US"/>
        </a:p>
      </dgm:t>
    </dgm:pt>
    <dgm:pt modelId="{80B7E1C3-48AD-48F1-A07F-7C50D40B9ED0}" type="pres">
      <dgm:prSet presAssocID="{95BF9A65-15AB-4F96-9676-40E34FA30FAF}" presName="spacer" presStyleCnt="0"/>
      <dgm:spPr/>
    </dgm:pt>
    <dgm:pt modelId="{B8D3F80C-C4F5-4FA1-A637-B9138D2BB622}" type="pres">
      <dgm:prSet presAssocID="{F82E6E28-65B8-49BB-B932-84EB4F803C56}" presName="parentText" presStyleLbl="node1" presStyleIdx="3" presStyleCnt="4">
        <dgm:presLayoutVars>
          <dgm:chMax val="0"/>
          <dgm:bulletEnabled val="1"/>
        </dgm:presLayoutVars>
      </dgm:prSet>
      <dgm:spPr/>
      <dgm:t>
        <a:bodyPr/>
        <a:lstStyle/>
        <a:p>
          <a:endParaRPr lang="en-US"/>
        </a:p>
      </dgm:t>
    </dgm:pt>
  </dgm:ptLst>
  <dgm:cxnLst>
    <dgm:cxn modelId="{35A5F23F-16D9-45CA-B7D9-A119AF8FD32E}" type="presOf" srcId="{5FCC6C5D-7514-40D0-A564-F02B3BD4B97A}" destId="{67E95C49-9A2F-47F3-8801-D090378D841C}" srcOrd="0" destOrd="0" presId="urn:microsoft.com/office/officeart/2005/8/layout/vList2"/>
    <dgm:cxn modelId="{9E0A8159-5A7F-4B55-AE4A-FC77811BB657}" srcId="{220E683B-23EC-49ED-8FF9-73667BD485EE}" destId="{5F925C0E-14C6-45AD-A29E-6D3BB619FD54}" srcOrd="2" destOrd="0" parTransId="{2FB8797D-DFB4-4531-8B69-0D6AA628D7DA}" sibTransId="{95BF9A65-15AB-4F96-9676-40E34FA30FAF}"/>
    <dgm:cxn modelId="{AD61E54B-FDE8-4793-8606-C65806BC03B9}" type="presOf" srcId="{F82E6E28-65B8-49BB-B932-84EB4F803C56}" destId="{B8D3F80C-C4F5-4FA1-A637-B9138D2BB622}" srcOrd="0" destOrd="0" presId="urn:microsoft.com/office/officeart/2005/8/layout/vList2"/>
    <dgm:cxn modelId="{81C7099F-0E46-4374-84AD-E665D322D932}" srcId="{220E683B-23EC-49ED-8FF9-73667BD485EE}" destId="{F82E6E28-65B8-49BB-B932-84EB4F803C56}" srcOrd="3" destOrd="0" parTransId="{364CB205-979C-4039-9DCE-DFF87999FE7D}" sibTransId="{6E43DA0D-B941-4E93-836C-A9A1125CEC18}"/>
    <dgm:cxn modelId="{85E8B9D7-A1C8-4152-A6C6-B4818C968CDF}" type="presOf" srcId="{EACEB3B5-DCA3-435B-8B51-2BC4C54D7F12}" destId="{6B5A7602-AEF7-4EA2-8D98-6729D66B261D}" srcOrd="0" destOrd="0" presId="urn:microsoft.com/office/officeart/2005/8/layout/vList2"/>
    <dgm:cxn modelId="{11BE3466-8604-4C1B-A12A-BDF327FBEA70}" type="presOf" srcId="{220E683B-23EC-49ED-8FF9-73667BD485EE}" destId="{67BF0C42-BD35-4621-83DC-01F8505B8D89}" srcOrd="0" destOrd="0" presId="urn:microsoft.com/office/officeart/2005/8/layout/vList2"/>
    <dgm:cxn modelId="{0DBAF598-706A-49B9-B303-C820663C6915}" srcId="{220E683B-23EC-49ED-8FF9-73667BD485EE}" destId="{5FCC6C5D-7514-40D0-A564-F02B3BD4B97A}" srcOrd="0" destOrd="0" parTransId="{F424E156-F360-45EE-9FCE-2DEDF461C680}" sibTransId="{68D8F693-1D38-42D6-A723-24888EB51396}"/>
    <dgm:cxn modelId="{A2ADC9AF-A943-48D3-8F06-5E2AB8C2E461}" srcId="{220E683B-23EC-49ED-8FF9-73667BD485EE}" destId="{EACEB3B5-DCA3-435B-8B51-2BC4C54D7F12}" srcOrd="1" destOrd="0" parTransId="{5FF82108-5F49-43A5-B77B-9383285605F4}" sibTransId="{7592C725-B6A0-4826-A4A4-E777F6CF45EA}"/>
    <dgm:cxn modelId="{CD027BEF-EC68-4109-946E-0597781F2B65}" type="presOf" srcId="{5F925C0E-14C6-45AD-A29E-6D3BB619FD54}" destId="{03739B40-445C-454E-89C7-E11EC134D58A}" srcOrd="0" destOrd="0" presId="urn:microsoft.com/office/officeart/2005/8/layout/vList2"/>
    <dgm:cxn modelId="{1AE9A23F-525E-476A-B5AE-044C1056E761}" type="presParOf" srcId="{67BF0C42-BD35-4621-83DC-01F8505B8D89}" destId="{67E95C49-9A2F-47F3-8801-D090378D841C}" srcOrd="0" destOrd="0" presId="urn:microsoft.com/office/officeart/2005/8/layout/vList2"/>
    <dgm:cxn modelId="{AB399C9C-735A-497F-91C1-142382A7686C}" type="presParOf" srcId="{67BF0C42-BD35-4621-83DC-01F8505B8D89}" destId="{27C61451-A5AA-4436-AB32-D1EB2ED0D3E1}" srcOrd="1" destOrd="0" presId="urn:microsoft.com/office/officeart/2005/8/layout/vList2"/>
    <dgm:cxn modelId="{D3FA2C44-3449-469A-B23A-1F450F8B6BE3}" type="presParOf" srcId="{67BF0C42-BD35-4621-83DC-01F8505B8D89}" destId="{6B5A7602-AEF7-4EA2-8D98-6729D66B261D}" srcOrd="2" destOrd="0" presId="urn:microsoft.com/office/officeart/2005/8/layout/vList2"/>
    <dgm:cxn modelId="{9B815565-315B-4472-994C-14FD08B08E8C}" type="presParOf" srcId="{67BF0C42-BD35-4621-83DC-01F8505B8D89}" destId="{FC0A3351-BEA9-46C2-917D-FBBC4067E6CD}" srcOrd="3" destOrd="0" presId="urn:microsoft.com/office/officeart/2005/8/layout/vList2"/>
    <dgm:cxn modelId="{F3029FBD-2787-491B-AA7D-4ACBD0D45926}" type="presParOf" srcId="{67BF0C42-BD35-4621-83DC-01F8505B8D89}" destId="{03739B40-445C-454E-89C7-E11EC134D58A}" srcOrd="4" destOrd="0" presId="urn:microsoft.com/office/officeart/2005/8/layout/vList2"/>
    <dgm:cxn modelId="{19D633F6-D50C-4F05-B28E-992F244C4F72}" type="presParOf" srcId="{67BF0C42-BD35-4621-83DC-01F8505B8D89}" destId="{80B7E1C3-48AD-48F1-A07F-7C50D40B9ED0}" srcOrd="5" destOrd="0" presId="urn:microsoft.com/office/officeart/2005/8/layout/vList2"/>
    <dgm:cxn modelId="{96BF0DEF-B3DE-4273-9194-FEE40E34CDB0}" type="presParOf" srcId="{67BF0C42-BD35-4621-83DC-01F8505B8D89}" destId="{B8D3F80C-C4F5-4FA1-A637-B9138D2BB622}"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7B0185-C3F8-42A8-BA0D-156C96B0A76E}" type="doc">
      <dgm:prSet loTypeId="urn:microsoft.com/office/officeart/2009/3/layout/StepUpProcess" loCatId="process" qsTypeId="urn:microsoft.com/office/officeart/2005/8/quickstyle/simple1" qsCatId="simple" csTypeId="urn:microsoft.com/office/officeart/2005/8/colors/colorful1#1" csCatId="colorful" phldr="1"/>
      <dgm:spPr/>
      <dgm:t>
        <a:bodyPr/>
        <a:lstStyle/>
        <a:p>
          <a:endParaRPr lang="en-IN"/>
        </a:p>
      </dgm:t>
    </dgm:pt>
    <dgm:pt modelId="{80968715-16B2-4A60-9432-FC344DC20050}">
      <dgm:prSet phldrT="[Text]" custT="1"/>
      <dgm:spPr/>
      <dgm:t>
        <a:bodyPr/>
        <a:lstStyle/>
        <a:p>
          <a:r>
            <a:rPr lang="en-IN" sz="1400" b="1" dirty="0">
              <a:latin typeface="Times New Roman" panose="02020603050405020304" pitchFamily="18" charset="0"/>
              <a:cs typeface="Times New Roman" panose="02020603050405020304" pitchFamily="18" charset="0"/>
            </a:rPr>
            <a:t>Level 1</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dirty="0">
              <a:latin typeface="Times New Roman" panose="02020603050405020304" pitchFamily="18" charset="0"/>
              <a:cs typeface="Times New Roman" panose="02020603050405020304" pitchFamily="18" charset="0"/>
            </a:rPr>
            <a:t>Life and work skills defined</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dirty="0">
              <a:latin typeface="Times New Roman" panose="02020603050405020304" pitchFamily="18" charset="0"/>
              <a:cs typeface="Times New Roman" panose="02020603050405020304" pitchFamily="18" charset="0"/>
            </a:rPr>
            <a:t>Competency maps drawn</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dirty="0">
              <a:latin typeface="Times New Roman" panose="02020603050405020304" pitchFamily="18" charset="0"/>
              <a:cs typeface="Times New Roman" panose="02020603050405020304" pitchFamily="18" charset="0"/>
            </a:rPr>
            <a:t>Preliminary assessment methods identified and deployed </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dirty="0">
              <a:latin typeface="Times New Roman" panose="02020603050405020304" pitchFamily="18" charset="0"/>
              <a:cs typeface="Times New Roman" panose="02020603050405020304" pitchFamily="18" charset="0"/>
            </a:rPr>
            <a:t>Formative assessment moves to 20% of all evaluations in 70% of all colleges for 70% of courses</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dirty="0">
              <a:latin typeface="Times New Roman" panose="02020603050405020304" pitchFamily="18" charset="0"/>
              <a:cs typeface="Times New Roman" panose="02020603050405020304" pitchFamily="18" charset="0"/>
            </a:rPr>
            <a:t>Minimum technology support provided</a:t>
          </a:r>
        </a:p>
        <a:p>
          <a:endParaRPr lang="en-IN" sz="1400" b="1" dirty="0">
            <a:latin typeface="Times New Roman" panose="02020603050405020304" pitchFamily="18" charset="0"/>
            <a:cs typeface="Times New Roman" panose="02020603050405020304" pitchFamily="18" charset="0"/>
          </a:endParaRPr>
        </a:p>
      </dgm:t>
    </dgm:pt>
    <dgm:pt modelId="{D676AC44-5F0B-4D04-AC12-0AE63D3FC5F0}" type="parTrans" cxnId="{CC631C43-B7BE-4067-8D19-0DD935845B87}">
      <dgm:prSet/>
      <dgm:spPr/>
      <dgm:t>
        <a:bodyPr/>
        <a:lstStyle/>
        <a:p>
          <a:endParaRPr lang="en-IN" sz="1200" b="1">
            <a:latin typeface="Arial Narrow" panose="020B0606020202030204" pitchFamily="34" charset="0"/>
          </a:endParaRPr>
        </a:p>
      </dgm:t>
    </dgm:pt>
    <dgm:pt modelId="{F967F220-3355-44E8-9292-1FD2C70BCF1A}" type="sibTrans" cxnId="{CC631C43-B7BE-4067-8D19-0DD935845B87}">
      <dgm:prSet/>
      <dgm:spPr/>
      <dgm:t>
        <a:bodyPr/>
        <a:lstStyle/>
        <a:p>
          <a:endParaRPr lang="en-IN" sz="1200" b="1">
            <a:latin typeface="Arial Narrow" panose="020B0606020202030204" pitchFamily="34" charset="0"/>
          </a:endParaRPr>
        </a:p>
      </dgm:t>
    </dgm:pt>
    <dgm:pt modelId="{ECFBCD88-4FAE-4F3F-997A-41428465E0FA}">
      <dgm:prSet phldrT="[Text]" custT="1"/>
      <dgm:spPr/>
      <dgm:t>
        <a:bodyPr/>
        <a:lstStyle/>
        <a:p>
          <a:r>
            <a:rPr lang="en-IN" sz="1400" b="1">
              <a:latin typeface="Times New Roman" panose="02020603050405020304" pitchFamily="18" charset="0"/>
              <a:cs typeface="Times New Roman" panose="02020603050405020304" pitchFamily="18" charset="0"/>
            </a:rPr>
            <a:t>Level 4 </a:t>
          </a:r>
        </a:p>
        <a:p>
          <a:r>
            <a:rPr lang="en-US" sz="1400" b="0">
              <a:latin typeface="Times New Roman" panose="02020603050405020304" pitchFamily="18" charset="0"/>
              <a:cs typeface="Times New Roman" panose="02020603050405020304" pitchFamily="18" charset="0"/>
              <a:sym typeface="Wingdings" panose="05000000000000000000" pitchFamily="2" charset="2"/>
            </a:rPr>
            <a:t>C</a:t>
          </a:r>
          <a:r>
            <a:rPr lang="en-US" sz="1400" b="0">
              <a:latin typeface="Times New Roman" panose="02020603050405020304" pitchFamily="18" charset="0"/>
              <a:cs typeface="Times New Roman" panose="02020603050405020304" pitchFamily="18" charset="0"/>
            </a:rPr>
            <a:t>hanges embedded across the education value chain: </a:t>
          </a:r>
        </a:p>
        <a:p>
          <a:r>
            <a:rPr lang="en-US" sz="1400" b="0" i="1">
              <a:latin typeface="Times New Roman" panose="02020603050405020304" pitchFamily="18" charset="0"/>
              <a:cs typeface="Times New Roman" panose="02020603050405020304" pitchFamily="18" charset="0"/>
            </a:rPr>
            <a:t>teacher selection and staffing, training, curriculum design, pedagogical innovations, certification, industry connect </a:t>
          </a:r>
        </a:p>
        <a:p>
          <a:r>
            <a:rPr lang="en-IN" sz="1400" b="0">
              <a:latin typeface="Times New Roman" panose="02020603050405020304" pitchFamily="18" charset="0"/>
              <a:cs typeface="Times New Roman" panose="02020603050405020304" pitchFamily="18" charset="0"/>
              <a:sym typeface="Wingdings" panose="05000000000000000000" pitchFamily="2" charset="2"/>
            </a:rPr>
            <a:t></a:t>
          </a:r>
          <a:r>
            <a:rPr lang="en-IN" sz="1400" b="0">
              <a:latin typeface="Times New Roman" panose="02020603050405020304" pitchFamily="18" charset="0"/>
              <a:cs typeface="Times New Roman" panose="02020603050405020304" pitchFamily="18" charset="0"/>
            </a:rPr>
            <a:t> Best performers recognized and rewarded</a:t>
          </a:r>
        </a:p>
        <a:p>
          <a:r>
            <a:rPr lang="en-IN" sz="1400" b="0">
              <a:latin typeface="Times New Roman" panose="02020603050405020304" pitchFamily="18" charset="0"/>
              <a:cs typeface="Times New Roman" panose="02020603050405020304" pitchFamily="18" charset="0"/>
              <a:sym typeface="Wingdings" panose="05000000000000000000" pitchFamily="2" charset="2"/>
            </a:rPr>
            <a:t>Ongoing g</a:t>
          </a:r>
          <a:r>
            <a:rPr lang="en-IN" sz="1400" b="0">
              <a:latin typeface="Times New Roman" panose="02020603050405020304" pitchFamily="18" charset="0"/>
              <a:cs typeface="Times New Roman" panose="02020603050405020304" pitchFamily="18" charset="0"/>
            </a:rPr>
            <a:t>overnance and review mechanisms in place</a:t>
          </a:r>
        </a:p>
        <a:p>
          <a:r>
            <a:rPr lang="en-IN" sz="1400" b="0">
              <a:latin typeface="Times New Roman" panose="02020603050405020304" pitchFamily="18" charset="0"/>
              <a:cs typeface="Times New Roman" panose="02020603050405020304" pitchFamily="18" charset="0"/>
            </a:rPr>
            <a:t> </a:t>
          </a:r>
        </a:p>
        <a:p>
          <a:endParaRPr lang="en-IN" sz="1400" b="0">
            <a:latin typeface="Times New Roman" panose="02020603050405020304" pitchFamily="18" charset="0"/>
            <a:cs typeface="Times New Roman" panose="02020603050405020304" pitchFamily="18" charset="0"/>
          </a:endParaRPr>
        </a:p>
        <a:p>
          <a:r>
            <a:rPr lang="en-IN" sz="1400" b="0">
              <a:latin typeface="Times New Roman" panose="02020603050405020304" pitchFamily="18" charset="0"/>
              <a:cs typeface="Times New Roman" panose="02020603050405020304" pitchFamily="18" charset="0"/>
            </a:rPr>
            <a:t> </a:t>
          </a:r>
        </a:p>
        <a:p>
          <a:endParaRPr lang="en-IN" sz="1400" b="1" dirty="0">
            <a:latin typeface="Times New Roman" panose="02020603050405020304" pitchFamily="18" charset="0"/>
            <a:cs typeface="Times New Roman" panose="02020603050405020304" pitchFamily="18" charset="0"/>
          </a:endParaRPr>
        </a:p>
      </dgm:t>
    </dgm:pt>
    <dgm:pt modelId="{53E65E74-7101-47C8-8A91-83EB1BC08198}" type="parTrans" cxnId="{40A69066-24C2-4C0D-BD9D-ACCC0988462A}">
      <dgm:prSet/>
      <dgm:spPr/>
      <dgm:t>
        <a:bodyPr/>
        <a:lstStyle/>
        <a:p>
          <a:endParaRPr lang="en-IN" sz="1200" b="1">
            <a:latin typeface="Arial Narrow" panose="020B0606020202030204" pitchFamily="34" charset="0"/>
          </a:endParaRPr>
        </a:p>
      </dgm:t>
    </dgm:pt>
    <dgm:pt modelId="{0D81FE3D-42BE-41B2-A893-F3C3DEA98305}" type="sibTrans" cxnId="{40A69066-24C2-4C0D-BD9D-ACCC0988462A}">
      <dgm:prSet/>
      <dgm:spPr/>
      <dgm:t>
        <a:bodyPr/>
        <a:lstStyle/>
        <a:p>
          <a:endParaRPr lang="en-IN" sz="1200" b="1">
            <a:latin typeface="Arial Narrow" panose="020B0606020202030204" pitchFamily="34" charset="0"/>
          </a:endParaRPr>
        </a:p>
      </dgm:t>
    </dgm:pt>
    <dgm:pt modelId="{96387781-A86F-4CEA-B5BB-F1CB981716F3}">
      <dgm:prSet phldrT="[Text]" custT="1"/>
      <dgm:spPr/>
      <dgm:t>
        <a:bodyPr/>
        <a:lstStyle/>
        <a:p>
          <a:r>
            <a:rPr lang="en-IN" sz="1400" b="1" dirty="0">
              <a:latin typeface="Times New Roman" panose="02020603050405020304" pitchFamily="18" charset="0"/>
              <a:cs typeface="Times New Roman" panose="02020603050405020304" pitchFamily="18" charset="0"/>
            </a:rPr>
            <a:t>Level 3 </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dirty="0">
              <a:latin typeface="Times New Roman" panose="02020603050405020304" pitchFamily="18" charset="0"/>
              <a:cs typeface="Times New Roman" panose="02020603050405020304" pitchFamily="18" charset="0"/>
            </a:rPr>
            <a:t>50% of all assessments get to be formative in 100% of all colleges for all courses</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I</a:t>
          </a:r>
          <a:r>
            <a:rPr lang="en-IN" sz="1400" b="0" dirty="0">
              <a:latin typeface="Times New Roman" panose="02020603050405020304" pitchFamily="18" charset="0"/>
              <a:cs typeface="Times New Roman" panose="02020603050405020304" pitchFamily="18" charset="0"/>
            </a:rPr>
            <a:t>ndustry recognition for competencies formalized</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dirty="0">
              <a:latin typeface="Times New Roman" panose="02020603050405020304" pitchFamily="18" charset="0"/>
              <a:cs typeface="Times New Roman" panose="02020603050405020304" pitchFamily="18" charset="0"/>
            </a:rPr>
            <a:t>Expanded assessment methods bank in place and fully utilized</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&gt;75% </a:t>
          </a:r>
          <a:r>
            <a:rPr lang="en-IN" sz="1400" b="0" dirty="0">
              <a:latin typeface="Times New Roman" panose="02020603050405020304" pitchFamily="18" charset="0"/>
              <a:cs typeface="Times New Roman" panose="02020603050405020304" pitchFamily="18" charset="0"/>
            </a:rPr>
            <a:t>teachers fully trained</a:t>
          </a:r>
        </a:p>
        <a:p>
          <a:r>
            <a:rPr lang="en-IN" sz="1400" b="0" dirty="0">
              <a:latin typeface="Times New Roman" panose="02020603050405020304" pitchFamily="18" charset="0"/>
              <a:cs typeface="Times New Roman" panose="02020603050405020304" pitchFamily="18" charset="0"/>
              <a:sym typeface="Wingdings" panose="05000000000000000000" pitchFamily="2" charset="2"/>
            </a:rPr>
            <a:t>T</a:t>
          </a:r>
          <a:r>
            <a:rPr lang="en-IN" sz="1400" b="0" dirty="0">
              <a:latin typeface="Times New Roman" panose="02020603050405020304" pitchFamily="18" charset="0"/>
              <a:cs typeface="Times New Roman" panose="02020603050405020304" pitchFamily="18" charset="0"/>
            </a:rPr>
            <a:t>ech solutions for “adaptive assessments” built</a:t>
          </a:r>
        </a:p>
        <a:p>
          <a:endParaRPr lang="en-IN" sz="1400" b="0" dirty="0">
            <a:latin typeface="Times New Roman" panose="02020603050405020304" pitchFamily="18" charset="0"/>
            <a:cs typeface="Times New Roman" panose="02020603050405020304" pitchFamily="18" charset="0"/>
          </a:endParaRPr>
        </a:p>
      </dgm:t>
    </dgm:pt>
    <dgm:pt modelId="{8A7DD883-093B-439C-8197-FA90623302E2}" type="parTrans" cxnId="{726D3450-6FD9-4B0F-928F-6B2786EFF9E6}">
      <dgm:prSet/>
      <dgm:spPr/>
      <dgm:t>
        <a:bodyPr/>
        <a:lstStyle/>
        <a:p>
          <a:endParaRPr lang="en-IN" sz="1200" b="1">
            <a:latin typeface="Arial Narrow" panose="020B0606020202030204" pitchFamily="34" charset="0"/>
          </a:endParaRPr>
        </a:p>
      </dgm:t>
    </dgm:pt>
    <dgm:pt modelId="{CCEDA6FB-ACEB-4419-9FA5-37BF7C5F740F}" type="sibTrans" cxnId="{726D3450-6FD9-4B0F-928F-6B2786EFF9E6}">
      <dgm:prSet/>
      <dgm:spPr/>
      <dgm:t>
        <a:bodyPr/>
        <a:lstStyle/>
        <a:p>
          <a:endParaRPr lang="en-IN" sz="1200" b="1">
            <a:latin typeface="Arial Narrow" panose="020B0606020202030204" pitchFamily="34" charset="0"/>
          </a:endParaRPr>
        </a:p>
      </dgm:t>
    </dgm:pt>
    <dgm:pt modelId="{0611BF6A-DDF9-4B0A-B187-36FD429EEC45}">
      <dgm:prSet phldrT="[Text]" custT="1"/>
      <dgm:spPr/>
      <dgm:t>
        <a:bodyPr/>
        <a:lstStyle/>
        <a:p>
          <a:pPr marL="0" lvl="0" indent="0" algn="l" defTabSz="711200">
            <a:lnSpc>
              <a:spcPct val="90000"/>
            </a:lnSpc>
            <a:spcBef>
              <a:spcPct val="0"/>
            </a:spcBef>
            <a:spcAft>
              <a:spcPct val="35000"/>
            </a:spcAft>
            <a:buNone/>
          </a:pPr>
          <a:r>
            <a:rPr lang="en-IN" sz="1400" b="1" kern="1200" dirty="0">
              <a:latin typeface="Times New Roman" panose="02020603050405020304" pitchFamily="18" charset="0"/>
              <a:ea typeface="+mn-ea"/>
              <a:cs typeface="Times New Roman" panose="02020603050405020304" pitchFamily="18" charset="0"/>
            </a:rPr>
            <a:t>Level 2</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Based on learnings from level 1, competencies are refined and classified into I) beginner, II) intermediate and III) advanced</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Curriculum and pedagogy revised to reflect learning of competencies</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Assessment banks designed.</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Formative Assessments move to 30 % of all evaluations in 80% of all courses in 90% of all colleges</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Advance technology support provided</a:t>
          </a:r>
        </a:p>
      </dgm:t>
    </dgm:pt>
    <dgm:pt modelId="{4D268752-C701-488C-B12B-AB50BE85A09D}" type="sibTrans" cxnId="{B4E93B77-EF35-47CD-9108-FEF73739BE44}">
      <dgm:prSet/>
      <dgm:spPr/>
      <dgm:t>
        <a:bodyPr/>
        <a:lstStyle/>
        <a:p>
          <a:endParaRPr lang="en-IN" sz="1200" b="1">
            <a:latin typeface="Arial Narrow" panose="020B0606020202030204" pitchFamily="34" charset="0"/>
          </a:endParaRPr>
        </a:p>
      </dgm:t>
    </dgm:pt>
    <dgm:pt modelId="{965B5BF7-14C9-45ED-B044-07820FF53D31}" type="parTrans" cxnId="{B4E93B77-EF35-47CD-9108-FEF73739BE44}">
      <dgm:prSet/>
      <dgm:spPr/>
      <dgm:t>
        <a:bodyPr/>
        <a:lstStyle/>
        <a:p>
          <a:endParaRPr lang="en-IN" sz="1200" b="1">
            <a:latin typeface="Arial Narrow" panose="020B0606020202030204" pitchFamily="34" charset="0"/>
          </a:endParaRPr>
        </a:p>
      </dgm:t>
    </dgm:pt>
    <dgm:pt modelId="{9BEFA3D7-3685-4FE5-88BE-E5B691C9AE15}" type="pres">
      <dgm:prSet presAssocID="{597B0185-C3F8-42A8-BA0D-156C96B0A76E}" presName="rootnode" presStyleCnt="0">
        <dgm:presLayoutVars>
          <dgm:chMax/>
          <dgm:chPref/>
          <dgm:dir/>
          <dgm:animLvl val="lvl"/>
        </dgm:presLayoutVars>
      </dgm:prSet>
      <dgm:spPr/>
      <dgm:t>
        <a:bodyPr/>
        <a:lstStyle/>
        <a:p>
          <a:endParaRPr lang="en-US"/>
        </a:p>
      </dgm:t>
    </dgm:pt>
    <dgm:pt modelId="{CFDB0005-DA8F-4D4F-B1A8-1EABAF10D756}" type="pres">
      <dgm:prSet presAssocID="{80968715-16B2-4A60-9432-FC344DC20050}" presName="composite" presStyleCnt="0"/>
      <dgm:spPr/>
    </dgm:pt>
    <dgm:pt modelId="{8A45B874-BE22-4C9C-A990-3A8A6E3D11FF}" type="pres">
      <dgm:prSet presAssocID="{80968715-16B2-4A60-9432-FC344DC20050}" presName="LShape" presStyleLbl="alignNode1" presStyleIdx="0" presStyleCnt="7"/>
      <dgm:spPr/>
    </dgm:pt>
    <dgm:pt modelId="{1D7F506B-95BB-488F-AB77-96CB591EF47F}" type="pres">
      <dgm:prSet presAssocID="{80968715-16B2-4A60-9432-FC344DC20050}" presName="ParentText" presStyleLbl="revTx" presStyleIdx="0" presStyleCnt="4">
        <dgm:presLayoutVars>
          <dgm:chMax val="0"/>
          <dgm:chPref val="0"/>
          <dgm:bulletEnabled val="1"/>
        </dgm:presLayoutVars>
      </dgm:prSet>
      <dgm:spPr/>
      <dgm:t>
        <a:bodyPr/>
        <a:lstStyle/>
        <a:p>
          <a:endParaRPr lang="en-US"/>
        </a:p>
      </dgm:t>
    </dgm:pt>
    <dgm:pt modelId="{5962E4C6-919D-4595-A05E-F88EED295336}" type="pres">
      <dgm:prSet presAssocID="{80968715-16B2-4A60-9432-FC344DC20050}" presName="Triangle" presStyleLbl="alignNode1" presStyleIdx="1" presStyleCnt="7"/>
      <dgm:spPr/>
    </dgm:pt>
    <dgm:pt modelId="{187B938C-54F5-4478-BCE7-CF6D34B33925}" type="pres">
      <dgm:prSet presAssocID="{F967F220-3355-44E8-9292-1FD2C70BCF1A}" presName="sibTrans" presStyleCnt="0"/>
      <dgm:spPr/>
    </dgm:pt>
    <dgm:pt modelId="{7CD2EB70-43D7-4941-AC77-A188F8F65AF7}" type="pres">
      <dgm:prSet presAssocID="{F967F220-3355-44E8-9292-1FD2C70BCF1A}" presName="space" presStyleCnt="0"/>
      <dgm:spPr/>
    </dgm:pt>
    <dgm:pt modelId="{85950601-8447-4865-86CC-90362DBA9D7C}" type="pres">
      <dgm:prSet presAssocID="{0611BF6A-DDF9-4B0A-B187-36FD429EEC45}" presName="composite" presStyleCnt="0"/>
      <dgm:spPr/>
    </dgm:pt>
    <dgm:pt modelId="{AB1C1381-FB38-421D-BE70-DEF8EA3729A5}" type="pres">
      <dgm:prSet presAssocID="{0611BF6A-DDF9-4B0A-B187-36FD429EEC45}" presName="LShape" presStyleLbl="alignNode1" presStyleIdx="2" presStyleCnt="7"/>
      <dgm:spPr/>
    </dgm:pt>
    <dgm:pt modelId="{05F83639-E05A-4107-BE6A-0761CEE53461}" type="pres">
      <dgm:prSet presAssocID="{0611BF6A-DDF9-4B0A-B187-36FD429EEC45}" presName="ParentText" presStyleLbl="revTx" presStyleIdx="1" presStyleCnt="4">
        <dgm:presLayoutVars>
          <dgm:chMax val="0"/>
          <dgm:chPref val="0"/>
          <dgm:bulletEnabled val="1"/>
        </dgm:presLayoutVars>
      </dgm:prSet>
      <dgm:spPr/>
      <dgm:t>
        <a:bodyPr/>
        <a:lstStyle/>
        <a:p>
          <a:endParaRPr lang="en-US"/>
        </a:p>
      </dgm:t>
    </dgm:pt>
    <dgm:pt modelId="{93A4D6D9-B77A-466A-81B1-9F4881789FF6}" type="pres">
      <dgm:prSet presAssocID="{0611BF6A-DDF9-4B0A-B187-36FD429EEC45}" presName="Triangle" presStyleLbl="alignNode1" presStyleIdx="3" presStyleCnt="7"/>
      <dgm:spPr/>
    </dgm:pt>
    <dgm:pt modelId="{47CA3D84-ABA0-4011-8B08-660603BD5F88}" type="pres">
      <dgm:prSet presAssocID="{4D268752-C701-488C-B12B-AB50BE85A09D}" presName="sibTrans" presStyleCnt="0"/>
      <dgm:spPr/>
    </dgm:pt>
    <dgm:pt modelId="{7B4FA245-B0C0-4694-A5AA-F952425FE8F3}" type="pres">
      <dgm:prSet presAssocID="{4D268752-C701-488C-B12B-AB50BE85A09D}" presName="space" presStyleCnt="0"/>
      <dgm:spPr/>
    </dgm:pt>
    <dgm:pt modelId="{F6B6C089-AF0B-4764-9CA4-CE079DAA7782}" type="pres">
      <dgm:prSet presAssocID="{96387781-A86F-4CEA-B5BB-F1CB981716F3}" presName="composite" presStyleCnt="0"/>
      <dgm:spPr/>
    </dgm:pt>
    <dgm:pt modelId="{9B3CC1DA-885A-4D09-B976-B3A47DA13B14}" type="pres">
      <dgm:prSet presAssocID="{96387781-A86F-4CEA-B5BB-F1CB981716F3}" presName="LShape" presStyleLbl="alignNode1" presStyleIdx="4" presStyleCnt="7"/>
      <dgm:spPr/>
    </dgm:pt>
    <dgm:pt modelId="{1AD47F27-5987-4FBD-8131-BA05CF4E8A4E}" type="pres">
      <dgm:prSet presAssocID="{96387781-A86F-4CEA-B5BB-F1CB981716F3}" presName="ParentText" presStyleLbl="revTx" presStyleIdx="2" presStyleCnt="4">
        <dgm:presLayoutVars>
          <dgm:chMax val="0"/>
          <dgm:chPref val="0"/>
          <dgm:bulletEnabled val="1"/>
        </dgm:presLayoutVars>
      </dgm:prSet>
      <dgm:spPr/>
      <dgm:t>
        <a:bodyPr/>
        <a:lstStyle/>
        <a:p>
          <a:endParaRPr lang="en-US"/>
        </a:p>
      </dgm:t>
    </dgm:pt>
    <dgm:pt modelId="{4A4F96F8-7013-46E4-890C-FB9C74754E15}" type="pres">
      <dgm:prSet presAssocID="{96387781-A86F-4CEA-B5BB-F1CB981716F3}" presName="Triangle" presStyleLbl="alignNode1" presStyleIdx="5" presStyleCnt="7"/>
      <dgm:spPr/>
    </dgm:pt>
    <dgm:pt modelId="{C527567D-9E2C-4BD7-9BC3-38AD202F0D76}" type="pres">
      <dgm:prSet presAssocID="{CCEDA6FB-ACEB-4419-9FA5-37BF7C5F740F}" presName="sibTrans" presStyleCnt="0"/>
      <dgm:spPr/>
    </dgm:pt>
    <dgm:pt modelId="{C205295A-F287-4A7B-B19B-0CEC3B0AA329}" type="pres">
      <dgm:prSet presAssocID="{CCEDA6FB-ACEB-4419-9FA5-37BF7C5F740F}" presName="space" presStyleCnt="0"/>
      <dgm:spPr/>
    </dgm:pt>
    <dgm:pt modelId="{BD24BA39-D007-4FD8-8032-329E39CAB885}" type="pres">
      <dgm:prSet presAssocID="{ECFBCD88-4FAE-4F3F-997A-41428465E0FA}" presName="composite" presStyleCnt="0"/>
      <dgm:spPr/>
    </dgm:pt>
    <dgm:pt modelId="{0D4E0805-A4E6-45DC-AC58-BDCD402AA132}" type="pres">
      <dgm:prSet presAssocID="{ECFBCD88-4FAE-4F3F-997A-41428465E0FA}" presName="LShape" presStyleLbl="alignNode1" presStyleIdx="6" presStyleCnt="7"/>
      <dgm:spPr/>
    </dgm:pt>
    <dgm:pt modelId="{DC68CC7B-D188-4154-8A18-24377E48682B}" type="pres">
      <dgm:prSet presAssocID="{ECFBCD88-4FAE-4F3F-997A-41428465E0FA}" presName="ParentText" presStyleLbl="revTx" presStyleIdx="3" presStyleCnt="4">
        <dgm:presLayoutVars>
          <dgm:chMax val="0"/>
          <dgm:chPref val="0"/>
          <dgm:bulletEnabled val="1"/>
        </dgm:presLayoutVars>
      </dgm:prSet>
      <dgm:spPr/>
      <dgm:t>
        <a:bodyPr/>
        <a:lstStyle/>
        <a:p>
          <a:endParaRPr lang="en-US"/>
        </a:p>
      </dgm:t>
    </dgm:pt>
  </dgm:ptLst>
  <dgm:cxnLst>
    <dgm:cxn modelId="{2D727CB6-6210-4B4F-B0E3-A0C06CBB8F9A}" type="presOf" srcId="{80968715-16B2-4A60-9432-FC344DC20050}" destId="{1D7F506B-95BB-488F-AB77-96CB591EF47F}" srcOrd="0" destOrd="0" presId="urn:microsoft.com/office/officeart/2009/3/layout/StepUpProcess"/>
    <dgm:cxn modelId="{519C4F7D-C6B1-4E87-95FF-AFF078E0537F}" type="presOf" srcId="{597B0185-C3F8-42A8-BA0D-156C96B0A76E}" destId="{9BEFA3D7-3685-4FE5-88BE-E5B691C9AE15}" srcOrd="0" destOrd="0" presId="urn:microsoft.com/office/officeart/2009/3/layout/StepUpProcess"/>
    <dgm:cxn modelId="{40A69066-24C2-4C0D-BD9D-ACCC0988462A}" srcId="{597B0185-C3F8-42A8-BA0D-156C96B0A76E}" destId="{ECFBCD88-4FAE-4F3F-997A-41428465E0FA}" srcOrd="3" destOrd="0" parTransId="{53E65E74-7101-47C8-8A91-83EB1BC08198}" sibTransId="{0D81FE3D-42BE-41B2-A893-F3C3DEA98305}"/>
    <dgm:cxn modelId="{CC631C43-B7BE-4067-8D19-0DD935845B87}" srcId="{597B0185-C3F8-42A8-BA0D-156C96B0A76E}" destId="{80968715-16B2-4A60-9432-FC344DC20050}" srcOrd="0" destOrd="0" parTransId="{D676AC44-5F0B-4D04-AC12-0AE63D3FC5F0}" sibTransId="{F967F220-3355-44E8-9292-1FD2C70BCF1A}"/>
    <dgm:cxn modelId="{195B173A-C1EC-49D5-870D-18E299E1C940}" type="presOf" srcId="{0611BF6A-DDF9-4B0A-B187-36FD429EEC45}" destId="{05F83639-E05A-4107-BE6A-0761CEE53461}" srcOrd="0" destOrd="0" presId="urn:microsoft.com/office/officeart/2009/3/layout/StepUpProcess"/>
    <dgm:cxn modelId="{B4E93B77-EF35-47CD-9108-FEF73739BE44}" srcId="{597B0185-C3F8-42A8-BA0D-156C96B0A76E}" destId="{0611BF6A-DDF9-4B0A-B187-36FD429EEC45}" srcOrd="1" destOrd="0" parTransId="{965B5BF7-14C9-45ED-B044-07820FF53D31}" sibTransId="{4D268752-C701-488C-B12B-AB50BE85A09D}"/>
    <dgm:cxn modelId="{497E7C49-6B39-4CB5-ABB8-FF0B9EB3E798}" type="presOf" srcId="{ECFBCD88-4FAE-4F3F-997A-41428465E0FA}" destId="{DC68CC7B-D188-4154-8A18-24377E48682B}" srcOrd="0" destOrd="0" presId="urn:microsoft.com/office/officeart/2009/3/layout/StepUpProcess"/>
    <dgm:cxn modelId="{99FA9FBF-5CDC-48A9-B386-88E06F37768B}" type="presOf" srcId="{96387781-A86F-4CEA-B5BB-F1CB981716F3}" destId="{1AD47F27-5987-4FBD-8131-BA05CF4E8A4E}" srcOrd="0" destOrd="0" presId="urn:microsoft.com/office/officeart/2009/3/layout/StepUpProcess"/>
    <dgm:cxn modelId="{726D3450-6FD9-4B0F-928F-6B2786EFF9E6}" srcId="{597B0185-C3F8-42A8-BA0D-156C96B0A76E}" destId="{96387781-A86F-4CEA-B5BB-F1CB981716F3}" srcOrd="2" destOrd="0" parTransId="{8A7DD883-093B-439C-8197-FA90623302E2}" sibTransId="{CCEDA6FB-ACEB-4419-9FA5-37BF7C5F740F}"/>
    <dgm:cxn modelId="{8227D1A7-0DDB-4C08-90A4-7E94D091F7BA}" type="presParOf" srcId="{9BEFA3D7-3685-4FE5-88BE-E5B691C9AE15}" destId="{CFDB0005-DA8F-4D4F-B1A8-1EABAF10D756}" srcOrd="0" destOrd="0" presId="urn:microsoft.com/office/officeart/2009/3/layout/StepUpProcess"/>
    <dgm:cxn modelId="{4242C9AA-91BC-40CA-9F51-EC232623BE9E}" type="presParOf" srcId="{CFDB0005-DA8F-4D4F-B1A8-1EABAF10D756}" destId="{8A45B874-BE22-4C9C-A990-3A8A6E3D11FF}" srcOrd="0" destOrd="0" presId="urn:microsoft.com/office/officeart/2009/3/layout/StepUpProcess"/>
    <dgm:cxn modelId="{59A48045-5019-4388-B694-4F463888EBF8}" type="presParOf" srcId="{CFDB0005-DA8F-4D4F-B1A8-1EABAF10D756}" destId="{1D7F506B-95BB-488F-AB77-96CB591EF47F}" srcOrd="1" destOrd="0" presId="urn:microsoft.com/office/officeart/2009/3/layout/StepUpProcess"/>
    <dgm:cxn modelId="{ACB9E629-4DC2-4400-8085-A9C481004E36}" type="presParOf" srcId="{CFDB0005-DA8F-4D4F-B1A8-1EABAF10D756}" destId="{5962E4C6-919D-4595-A05E-F88EED295336}" srcOrd="2" destOrd="0" presId="urn:microsoft.com/office/officeart/2009/3/layout/StepUpProcess"/>
    <dgm:cxn modelId="{4E30D856-BC9F-444B-B539-02DA7A7D354E}" type="presParOf" srcId="{9BEFA3D7-3685-4FE5-88BE-E5B691C9AE15}" destId="{187B938C-54F5-4478-BCE7-CF6D34B33925}" srcOrd="1" destOrd="0" presId="urn:microsoft.com/office/officeart/2009/3/layout/StepUpProcess"/>
    <dgm:cxn modelId="{9C441825-5BA2-410D-85E5-9272DCD94704}" type="presParOf" srcId="{187B938C-54F5-4478-BCE7-CF6D34B33925}" destId="{7CD2EB70-43D7-4941-AC77-A188F8F65AF7}" srcOrd="0" destOrd="0" presId="urn:microsoft.com/office/officeart/2009/3/layout/StepUpProcess"/>
    <dgm:cxn modelId="{49AF649F-D9A9-4BD2-9B97-F10CE9F84111}" type="presParOf" srcId="{9BEFA3D7-3685-4FE5-88BE-E5B691C9AE15}" destId="{85950601-8447-4865-86CC-90362DBA9D7C}" srcOrd="2" destOrd="0" presId="urn:microsoft.com/office/officeart/2009/3/layout/StepUpProcess"/>
    <dgm:cxn modelId="{AF5CD71C-BDAD-426F-B94E-D5907B41A872}" type="presParOf" srcId="{85950601-8447-4865-86CC-90362DBA9D7C}" destId="{AB1C1381-FB38-421D-BE70-DEF8EA3729A5}" srcOrd="0" destOrd="0" presId="urn:microsoft.com/office/officeart/2009/3/layout/StepUpProcess"/>
    <dgm:cxn modelId="{398109DF-CED3-4DD5-BC1E-6FC367E0D467}" type="presParOf" srcId="{85950601-8447-4865-86CC-90362DBA9D7C}" destId="{05F83639-E05A-4107-BE6A-0761CEE53461}" srcOrd="1" destOrd="0" presId="urn:microsoft.com/office/officeart/2009/3/layout/StepUpProcess"/>
    <dgm:cxn modelId="{C25DF0E2-8216-4705-9F82-8F9953442D20}" type="presParOf" srcId="{85950601-8447-4865-86CC-90362DBA9D7C}" destId="{93A4D6D9-B77A-466A-81B1-9F4881789FF6}" srcOrd="2" destOrd="0" presId="urn:microsoft.com/office/officeart/2009/3/layout/StepUpProcess"/>
    <dgm:cxn modelId="{AA6EF515-AEB5-40F1-ABD5-DB21186453F4}" type="presParOf" srcId="{9BEFA3D7-3685-4FE5-88BE-E5B691C9AE15}" destId="{47CA3D84-ABA0-4011-8B08-660603BD5F88}" srcOrd="3" destOrd="0" presId="urn:microsoft.com/office/officeart/2009/3/layout/StepUpProcess"/>
    <dgm:cxn modelId="{44FEB8C4-DFE1-484C-B41F-54F56F4195E2}" type="presParOf" srcId="{47CA3D84-ABA0-4011-8B08-660603BD5F88}" destId="{7B4FA245-B0C0-4694-A5AA-F952425FE8F3}" srcOrd="0" destOrd="0" presId="urn:microsoft.com/office/officeart/2009/3/layout/StepUpProcess"/>
    <dgm:cxn modelId="{A5B38A89-2FEB-4A17-BC5A-1764FB353E68}" type="presParOf" srcId="{9BEFA3D7-3685-4FE5-88BE-E5B691C9AE15}" destId="{F6B6C089-AF0B-4764-9CA4-CE079DAA7782}" srcOrd="4" destOrd="0" presId="urn:microsoft.com/office/officeart/2009/3/layout/StepUpProcess"/>
    <dgm:cxn modelId="{65DDB318-5E6C-4404-9713-DDE45EBCE38C}" type="presParOf" srcId="{F6B6C089-AF0B-4764-9CA4-CE079DAA7782}" destId="{9B3CC1DA-885A-4D09-B976-B3A47DA13B14}" srcOrd="0" destOrd="0" presId="urn:microsoft.com/office/officeart/2009/3/layout/StepUpProcess"/>
    <dgm:cxn modelId="{18C192EB-9CF8-4179-99A3-5CFA8569AED8}" type="presParOf" srcId="{F6B6C089-AF0B-4764-9CA4-CE079DAA7782}" destId="{1AD47F27-5987-4FBD-8131-BA05CF4E8A4E}" srcOrd="1" destOrd="0" presId="urn:microsoft.com/office/officeart/2009/3/layout/StepUpProcess"/>
    <dgm:cxn modelId="{15FB7F9B-EBDC-4A6C-8DC1-A76EF803917C}" type="presParOf" srcId="{F6B6C089-AF0B-4764-9CA4-CE079DAA7782}" destId="{4A4F96F8-7013-46E4-890C-FB9C74754E15}" srcOrd="2" destOrd="0" presId="urn:microsoft.com/office/officeart/2009/3/layout/StepUpProcess"/>
    <dgm:cxn modelId="{C2E8AEB0-5D53-4358-B54D-B8D4CE17DB55}" type="presParOf" srcId="{9BEFA3D7-3685-4FE5-88BE-E5B691C9AE15}" destId="{C527567D-9E2C-4BD7-9BC3-38AD202F0D76}" srcOrd="5" destOrd="0" presId="urn:microsoft.com/office/officeart/2009/3/layout/StepUpProcess"/>
    <dgm:cxn modelId="{E3094F17-CB76-40F0-8A55-51A26B25B31B}" type="presParOf" srcId="{C527567D-9E2C-4BD7-9BC3-38AD202F0D76}" destId="{C205295A-F287-4A7B-B19B-0CEC3B0AA329}" srcOrd="0" destOrd="0" presId="urn:microsoft.com/office/officeart/2009/3/layout/StepUpProcess"/>
    <dgm:cxn modelId="{1D9C7B50-616A-44D6-A86E-BA5493F3334C}" type="presParOf" srcId="{9BEFA3D7-3685-4FE5-88BE-E5B691C9AE15}" destId="{BD24BA39-D007-4FD8-8032-329E39CAB885}" srcOrd="6" destOrd="0" presId="urn:microsoft.com/office/officeart/2009/3/layout/StepUpProcess"/>
    <dgm:cxn modelId="{54616935-6AD5-4221-A110-8E811FE03C7B}" type="presParOf" srcId="{BD24BA39-D007-4FD8-8032-329E39CAB885}" destId="{0D4E0805-A4E6-45DC-AC58-BDCD402AA132}" srcOrd="0" destOrd="0" presId="urn:microsoft.com/office/officeart/2009/3/layout/StepUpProcess"/>
    <dgm:cxn modelId="{0690218F-CA1E-4E49-951A-598DA953A5B2}" type="presParOf" srcId="{BD24BA39-D007-4FD8-8032-329E39CAB885}" destId="{DC68CC7B-D188-4154-8A18-24377E48682B}" srcOrd="1" destOrd="0" presId="urn:microsoft.com/office/officeart/2009/3/layout/StepUp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FE5882-DF57-41C5-8EA4-D6E32DD6779B}">
      <dsp:nvSpPr>
        <dsp:cNvPr id="0" name=""/>
        <dsp:cNvSpPr/>
      </dsp:nvSpPr>
      <dsp:spPr>
        <a:xfrm>
          <a:off x="565755" y="0"/>
          <a:ext cx="6411897" cy="440359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CD7525-D3FB-4F0F-B538-4B85D20EC10E}">
      <dsp:nvSpPr>
        <dsp:cNvPr id="0" name=""/>
        <dsp:cNvSpPr/>
      </dsp:nvSpPr>
      <dsp:spPr>
        <a:xfrm>
          <a:off x="255621" y="1321078"/>
          <a:ext cx="2263022" cy="1761438"/>
        </a:xfrm>
        <a:prstGeom prst="roundRect">
          <a:avLst/>
        </a:prstGeom>
        <a:solidFill>
          <a:schemeClr val="bg2">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Study, </a:t>
          </a:r>
          <a:r>
            <a:rPr lang="en-IN" sz="1800" kern="1200" dirty="0" err="1">
              <a:latin typeface="Times New Roman" panose="02020603050405020304" pitchFamily="18" charset="0"/>
              <a:cs typeface="Times New Roman" panose="02020603050405020304" pitchFamily="18" charset="0"/>
            </a:rPr>
            <a:t>analyze</a:t>
          </a:r>
          <a:r>
            <a:rPr lang="en-IN" sz="1800" kern="1200" dirty="0">
              <a:latin typeface="Times New Roman" panose="02020603050405020304" pitchFamily="18" charset="0"/>
              <a:cs typeface="Times New Roman" panose="02020603050405020304" pitchFamily="18" charset="0"/>
            </a:rPr>
            <a:t>, and evaluate current assessment systems in collegiate education in Telangana.</a:t>
          </a:r>
          <a:endParaRPr lang="en-US" sz="1800" kern="1200" dirty="0">
            <a:latin typeface="Times New Roman" panose="02020603050405020304" pitchFamily="18" charset="0"/>
            <a:cs typeface="Times New Roman" panose="02020603050405020304" pitchFamily="18" charset="0"/>
          </a:endParaRPr>
        </a:p>
      </dsp:txBody>
      <dsp:txXfrm>
        <a:off x="341607" y="1407064"/>
        <a:ext cx="2091050" cy="1589466"/>
      </dsp:txXfrm>
    </dsp:sp>
    <dsp:sp modelId="{6CEFB974-A3B8-4AB8-B846-52D687D51982}">
      <dsp:nvSpPr>
        <dsp:cNvPr id="0" name=""/>
        <dsp:cNvSpPr/>
      </dsp:nvSpPr>
      <dsp:spPr>
        <a:xfrm>
          <a:off x="2640193" y="1321078"/>
          <a:ext cx="2263022" cy="1761438"/>
        </a:xfrm>
        <a:prstGeom prst="roundRect">
          <a:avLst/>
        </a:prstGeom>
        <a:solidFill>
          <a:schemeClr val="bg2">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Find to what extent they are assessing for future skills and helping our students to be more employable.</a:t>
          </a:r>
          <a:endParaRPr lang="en-US" sz="1800" kern="1200" dirty="0">
            <a:latin typeface="Times New Roman" panose="02020603050405020304" pitchFamily="18" charset="0"/>
            <a:cs typeface="Times New Roman" panose="02020603050405020304" pitchFamily="18" charset="0"/>
          </a:endParaRPr>
        </a:p>
      </dsp:txBody>
      <dsp:txXfrm>
        <a:off x="2726179" y="1407064"/>
        <a:ext cx="2091050" cy="1589466"/>
      </dsp:txXfrm>
    </dsp:sp>
    <dsp:sp modelId="{DE3CB91F-6E8F-4A7F-BE8A-393C194677B4}">
      <dsp:nvSpPr>
        <dsp:cNvPr id="0" name=""/>
        <dsp:cNvSpPr/>
      </dsp:nvSpPr>
      <dsp:spPr>
        <a:xfrm>
          <a:off x="5024764" y="1321078"/>
          <a:ext cx="2263022" cy="1761438"/>
        </a:xfrm>
        <a:prstGeom prst="roundRect">
          <a:avLst/>
        </a:prstGeom>
        <a:solidFill>
          <a:schemeClr val="bg2">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Recommend a renewed evaluation system that will assess students for future skills.</a:t>
          </a:r>
          <a:endParaRPr lang="en-US" sz="1800" kern="1200" dirty="0">
            <a:latin typeface="Times New Roman" panose="02020603050405020304" pitchFamily="18" charset="0"/>
            <a:cs typeface="Times New Roman" panose="02020603050405020304" pitchFamily="18" charset="0"/>
          </a:endParaRPr>
        </a:p>
      </dsp:txBody>
      <dsp:txXfrm>
        <a:off x="5110750" y="1407064"/>
        <a:ext cx="2091050" cy="15894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95C49-9A2F-47F3-8801-D090378D841C}">
      <dsp:nvSpPr>
        <dsp:cNvPr id="0" name=""/>
        <dsp:cNvSpPr/>
      </dsp:nvSpPr>
      <dsp:spPr>
        <a:xfrm>
          <a:off x="0" y="23239"/>
          <a:ext cx="3842327" cy="1123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0" kern="1200" dirty="0">
              <a:latin typeface="Times New Roman" panose="02020603050405020304" pitchFamily="18" charset="0"/>
              <a:cs typeface="Times New Roman" panose="02020603050405020304" pitchFamily="18" charset="0"/>
            </a:rPr>
            <a:t>Cluster 1: Revised assessment and evaluation methods</a:t>
          </a:r>
          <a:endParaRPr lang="en-US" sz="1800" b="0" kern="1200" dirty="0">
            <a:latin typeface="Times New Roman" panose="02020603050405020304" pitchFamily="18" charset="0"/>
            <a:cs typeface="Times New Roman" panose="02020603050405020304" pitchFamily="18" charset="0"/>
          </a:endParaRPr>
        </a:p>
      </dsp:txBody>
      <dsp:txXfrm>
        <a:off x="54830" y="78069"/>
        <a:ext cx="3732667" cy="1013540"/>
      </dsp:txXfrm>
    </dsp:sp>
    <dsp:sp modelId="{6B5A7602-AEF7-4EA2-8D98-6729D66B261D}">
      <dsp:nvSpPr>
        <dsp:cNvPr id="0" name=""/>
        <dsp:cNvSpPr/>
      </dsp:nvSpPr>
      <dsp:spPr>
        <a:xfrm>
          <a:off x="0" y="1319239"/>
          <a:ext cx="3842327" cy="1123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0" kern="1200" dirty="0">
              <a:latin typeface="Times New Roman" panose="02020603050405020304" pitchFamily="18" charset="0"/>
              <a:cs typeface="Times New Roman" panose="02020603050405020304" pitchFamily="18" charset="0"/>
            </a:rPr>
            <a:t>Cluster 2: Teacher training &amp; readiness</a:t>
          </a:r>
          <a:endParaRPr lang="en-US" sz="1800" b="0" kern="1200" dirty="0">
            <a:latin typeface="Times New Roman" panose="02020603050405020304" pitchFamily="18" charset="0"/>
            <a:cs typeface="Times New Roman" panose="02020603050405020304" pitchFamily="18" charset="0"/>
          </a:endParaRPr>
        </a:p>
      </dsp:txBody>
      <dsp:txXfrm>
        <a:off x="54830" y="1374069"/>
        <a:ext cx="3732667" cy="1013540"/>
      </dsp:txXfrm>
    </dsp:sp>
    <dsp:sp modelId="{03739B40-445C-454E-89C7-E11EC134D58A}">
      <dsp:nvSpPr>
        <dsp:cNvPr id="0" name=""/>
        <dsp:cNvSpPr/>
      </dsp:nvSpPr>
      <dsp:spPr>
        <a:xfrm>
          <a:off x="0" y="2615239"/>
          <a:ext cx="3842327" cy="1123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0" kern="1200" dirty="0">
              <a:latin typeface="Times New Roman" panose="02020603050405020304" pitchFamily="18" charset="0"/>
              <a:cs typeface="Times New Roman" panose="02020603050405020304" pitchFamily="18" charset="0"/>
            </a:rPr>
            <a:t>Cluster 3: Policy changes &amp; governance</a:t>
          </a:r>
          <a:endParaRPr lang="en-US" sz="1800" b="0" kern="1200" dirty="0">
            <a:latin typeface="Times New Roman" panose="02020603050405020304" pitchFamily="18" charset="0"/>
            <a:cs typeface="Times New Roman" panose="02020603050405020304" pitchFamily="18" charset="0"/>
          </a:endParaRPr>
        </a:p>
      </dsp:txBody>
      <dsp:txXfrm>
        <a:off x="54830" y="2670069"/>
        <a:ext cx="3732667" cy="1013540"/>
      </dsp:txXfrm>
    </dsp:sp>
    <dsp:sp modelId="{B8D3F80C-C4F5-4FA1-A637-B9138D2BB622}">
      <dsp:nvSpPr>
        <dsp:cNvPr id="0" name=""/>
        <dsp:cNvSpPr/>
      </dsp:nvSpPr>
      <dsp:spPr>
        <a:xfrm>
          <a:off x="0" y="3911239"/>
          <a:ext cx="3842327" cy="1123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Cluster 4: Resources, funds, infrastructure, and eco-system support</a:t>
          </a:r>
        </a:p>
      </dsp:txBody>
      <dsp:txXfrm>
        <a:off x="54830" y="3966069"/>
        <a:ext cx="3732667" cy="10135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5B874-BE22-4C9C-A990-3A8A6E3D11FF}">
      <dsp:nvSpPr>
        <dsp:cNvPr id="0" name=""/>
        <dsp:cNvSpPr/>
      </dsp:nvSpPr>
      <dsp:spPr>
        <a:xfrm rot="5400000">
          <a:off x="1181205" y="1160767"/>
          <a:ext cx="1122418" cy="1867679"/>
        </a:xfrm>
        <a:prstGeom prst="corner">
          <a:avLst>
            <a:gd name="adj1" fmla="val 16120"/>
            <a:gd name="adj2" fmla="val 16110"/>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7F506B-95BB-488F-AB77-96CB591EF47F}">
      <dsp:nvSpPr>
        <dsp:cNvPr id="0" name=""/>
        <dsp:cNvSpPr/>
      </dsp:nvSpPr>
      <dsp:spPr>
        <a:xfrm>
          <a:off x="993845" y="1718801"/>
          <a:ext cx="1686151" cy="1478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IN" sz="1400" b="1" kern="1200" dirty="0">
              <a:latin typeface="Times New Roman" panose="02020603050405020304" pitchFamily="18" charset="0"/>
              <a:cs typeface="Times New Roman" panose="02020603050405020304" pitchFamily="18" charset="0"/>
            </a:rPr>
            <a:t>Level 1</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Life and work skills defined</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Competency maps drawn</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Preliminary assessment methods identified and deployed </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Formative assessment moves to 20% of all evaluations in 70% of all colleges for 70% of courses</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Minimum technology support provided</a:t>
          </a:r>
        </a:p>
        <a:p>
          <a:pPr marL="0" lvl="0" indent="0" algn="l" defTabSz="622300">
            <a:lnSpc>
              <a:spcPct val="90000"/>
            </a:lnSpc>
            <a:spcBef>
              <a:spcPct val="0"/>
            </a:spcBef>
            <a:spcAft>
              <a:spcPct val="35000"/>
            </a:spcAft>
            <a:buNone/>
          </a:pPr>
          <a:endParaRPr lang="en-IN" sz="1400" b="1" kern="1200" dirty="0">
            <a:latin typeface="Times New Roman" panose="02020603050405020304" pitchFamily="18" charset="0"/>
            <a:cs typeface="Times New Roman" panose="02020603050405020304" pitchFamily="18" charset="0"/>
          </a:endParaRPr>
        </a:p>
      </dsp:txBody>
      <dsp:txXfrm>
        <a:off x="993845" y="1718801"/>
        <a:ext cx="1686151" cy="1478010"/>
      </dsp:txXfrm>
    </dsp:sp>
    <dsp:sp modelId="{5962E4C6-919D-4595-A05E-F88EED295336}">
      <dsp:nvSpPr>
        <dsp:cNvPr id="0" name=""/>
        <dsp:cNvSpPr/>
      </dsp:nvSpPr>
      <dsp:spPr>
        <a:xfrm>
          <a:off x="2361855" y="1023266"/>
          <a:ext cx="318141" cy="318141"/>
        </a:xfrm>
        <a:prstGeom prst="triangle">
          <a:avLst>
            <a:gd name="adj" fmla="val 100000"/>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1C1381-FB38-421D-BE70-DEF8EA3729A5}">
      <dsp:nvSpPr>
        <dsp:cNvPr id="0" name=""/>
        <dsp:cNvSpPr/>
      </dsp:nvSpPr>
      <dsp:spPr>
        <a:xfrm rot="5400000">
          <a:off x="3245384" y="649983"/>
          <a:ext cx="1122418" cy="1867679"/>
        </a:xfrm>
        <a:prstGeom prst="corner">
          <a:avLst>
            <a:gd name="adj1" fmla="val 16120"/>
            <a:gd name="adj2" fmla="val 16110"/>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F83639-E05A-4107-BE6A-0761CEE53461}">
      <dsp:nvSpPr>
        <dsp:cNvPr id="0" name=""/>
        <dsp:cNvSpPr/>
      </dsp:nvSpPr>
      <dsp:spPr>
        <a:xfrm>
          <a:off x="3058024" y="1208017"/>
          <a:ext cx="1686151" cy="1478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711200">
            <a:lnSpc>
              <a:spcPct val="90000"/>
            </a:lnSpc>
            <a:spcBef>
              <a:spcPct val="0"/>
            </a:spcBef>
            <a:spcAft>
              <a:spcPct val="35000"/>
            </a:spcAft>
            <a:buNone/>
          </a:pPr>
          <a:r>
            <a:rPr lang="en-IN" sz="1400" b="1" kern="1200" dirty="0">
              <a:latin typeface="Times New Roman" panose="02020603050405020304" pitchFamily="18" charset="0"/>
              <a:ea typeface="+mn-ea"/>
              <a:cs typeface="Times New Roman" panose="02020603050405020304" pitchFamily="18" charset="0"/>
            </a:rPr>
            <a:t>Level 2</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Based on learnings from level 1, competencies are refined and classified into I) beginner, II) intermediate and III) advanced</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Curriculum and pedagogy revised to reflect learning of competencies</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Assessment banks designed.</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Formative Assessments move to 30 % of all evaluations in 80% of all courses in 90% of all colleges</a:t>
          </a:r>
        </a:p>
        <a:p>
          <a:pPr marL="0" lvl="0" algn="l" defTabSz="5334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Advance technology support provided</a:t>
          </a:r>
        </a:p>
      </dsp:txBody>
      <dsp:txXfrm>
        <a:off x="3058024" y="1208017"/>
        <a:ext cx="1686151" cy="1478010"/>
      </dsp:txXfrm>
    </dsp:sp>
    <dsp:sp modelId="{93A4D6D9-B77A-466A-81B1-9F4881789FF6}">
      <dsp:nvSpPr>
        <dsp:cNvPr id="0" name=""/>
        <dsp:cNvSpPr/>
      </dsp:nvSpPr>
      <dsp:spPr>
        <a:xfrm>
          <a:off x="4426034" y="512483"/>
          <a:ext cx="318141" cy="318141"/>
        </a:xfrm>
        <a:prstGeom prst="triangle">
          <a:avLst>
            <a:gd name="adj" fmla="val 100000"/>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3CC1DA-885A-4D09-B976-B3A47DA13B14}">
      <dsp:nvSpPr>
        <dsp:cNvPr id="0" name=""/>
        <dsp:cNvSpPr/>
      </dsp:nvSpPr>
      <dsp:spPr>
        <a:xfrm rot="5400000">
          <a:off x="5309563" y="139200"/>
          <a:ext cx="1122418" cy="1867679"/>
        </a:xfrm>
        <a:prstGeom prst="corner">
          <a:avLst>
            <a:gd name="adj1" fmla="val 16120"/>
            <a:gd name="adj2" fmla="val 16110"/>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D47F27-5987-4FBD-8131-BA05CF4E8A4E}">
      <dsp:nvSpPr>
        <dsp:cNvPr id="0" name=""/>
        <dsp:cNvSpPr/>
      </dsp:nvSpPr>
      <dsp:spPr>
        <a:xfrm>
          <a:off x="5122204" y="697234"/>
          <a:ext cx="1686151" cy="1478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IN" sz="1400" b="1" kern="1200" dirty="0">
              <a:latin typeface="Times New Roman" panose="02020603050405020304" pitchFamily="18" charset="0"/>
              <a:cs typeface="Times New Roman" panose="02020603050405020304" pitchFamily="18" charset="0"/>
            </a:rPr>
            <a:t>Level 3 </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50% of all assessments get to be formative in 100% of all colleges for all courses</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I</a:t>
          </a:r>
          <a:r>
            <a:rPr lang="en-IN" sz="1400" b="0" kern="1200" dirty="0">
              <a:latin typeface="Times New Roman" panose="02020603050405020304" pitchFamily="18" charset="0"/>
              <a:cs typeface="Times New Roman" panose="02020603050405020304" pitchFamily="18" charset="0"/>
            </a:rPr>
            <a:t>ndustry recognition for competencies formalized</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dirty="0">
              <a:latin typeface="Times New Roman" panose="02020603050405020304" pitchFamily="18" charset="0"/>
              <a:cs typeface="Times New Roman" panose="02020603050405020304" pitchFamily="18" charset="0"/>
            </a:rPr>
            <a:t>Expanded assessment methods bank in place and fully utilized</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&gt;75% </a:t>
          </a:r>
          <a:r>
            <a:rPr lang="en-IN" sz="1400" b="0" kern="1200" dirty="0">
              <a:latin typeface="Times New Roman" panose="02020603050405020304" pitchFamily="18" charset="0"/>
              <a:cs typeface="Times New Roman" panose="02020603050405020304" pitchFamily="18" charset="0"/>
            </a:rPr>
            <a:t>teachers fully trained</a:t>
          </a:r>
        </a:p>
        <a:p>
          <a:pPr marL="0" lvl="0" indent="0" algn="l" defTabSz="622300">
            <a:lnSpc>
              <a:spcPct val="90000"/>
            </a:lnSpc>
            <a:spcBef>
              <a:spcPct val="0"/>
            </a:spcBef>
            <a:spcAft>
              <a:spcPct val="35000"/>
            </a:spcAft>
            <a:buNone/>
          </a:pPr>
          <a:r>
            <a:rPr lang="en-IN" sz="1400" b="0" kern="1200" dirty="0">
              <a:latin typeface="Times New Roman" panose="02020603050405020304" pitchFamily="18" charset="0"/>
              <a:cs typeface="Times New Roman" panose="02020603050405020304" pitchFamily="18" charset="0"/>
              <a:sym typeface="Wingdings" panose="05000000000000000000" pitchFamily="2" charset="2"/>
            </a:rPr>
            <a:t>T</a:t>
          </a:r>
          <a:r>
            <a:rPr lang="en-IN" sz="1400" b="0" kern="1200" dirty="0">
              <a:latin typeface="Times New Roman" panose="02020603050405020304" pitchFamily="18" charset="0"/>
              <a:cs typeface="Times New Roman" panose="02020603050405020304" pitchFamily="18" charset="0"/>
            </a:rPr>
            <a:t>ech solutions for “adaptive assessments” built</a:t>
          </a:r>
        </a:p>
        <a:p>
          <a:pPr marL="0" lvl="0" indent="0" algn="l" defTabSz="622300">
            <a:lnSpc>
              <a:spcPct val="90000"/>
            </a:lnSpc>
            <a:spcBef>
              <a:spcPct val="0"/>
            </a:spcBef>
            <a:spcAft>
              <a:spcPct val="35000"/>
            </a:spcAft>
            <a:buNone/>
          </a:pPr>
          <a:endParaRPr lang="en-IN" sz="1400" b="0" kern="1200" dirty="0">
            <a:latin typeface="Times New Roman" panose="02020603050405020304" pitchFamily="18" charset="0"/>
            <a:cs typeface="Times New Roman" panose="02020603050405020304" pitchFamily="18" charset="0"/>
          </a:endParaRPr>
        </a:p>
      </dsp:txBody>
      <dsp:txXfrm>
        <a:off x="5122204" y="697234"/>
        <a:ext cx="1686151" cy="1478010"/>
      </dsp:txXfrm>
    </dsp:sp>
    <dsp:sp modelId="{4A4F96F8-7013-46E4-890C-FB9C74754E15}">
      <dsp:nvSpPr>
        <dsp:cNvPr id="0" name=""/>
        <dsp:cNvSpPr/>
      </dsp:nvSpPr>
      <dsp:spPr>
        <a:xfrm>
          <a:off x="6490214" y="1700"/>
          <a:ext cx="318141" cy="318141"/>
        </a:xfrm>
        <a:prstGeom prst="triangle">
          <a:avLst>
            <a:gd name="adj" fmla="val 100000"/>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4E0805-A4E6-45DC-AC58-BDCD402AA132}">
      <dsp:nvSpPr>
        <dsp:cNvPr id="0" name=""/>
        <dsp:cNvSpPr/>
      </dsp:nvSpPr>
      <dsp:spPr>
        <a:xfrm rot="5400000">
          <a:off x="7373742" y="-371582"/>
          <a:ext cx="1122418" cy="1867679"/>
        </a:xfrm>
        <a:prstGeom prst="corner">
          <a:avLst>
            <a:gd name="adj1" fmla="val 16120"/>
            <a:gd name="adj2" fmla="val 16110"/>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68CC7B-D188-4154-8A18-24377E48682B}">
      <dsp:nvSpPr>
        <dsp:cNvPr id="0" name=""/>
        <dsp:cNvSpPr/>
      </dsp:nvSpPr>
      <dsp:spPr>
        <a:xfrm>
          <a:off x="7186383" y="186451"/>
          <a:ext cx="1686151" cy="1478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IN" sz="1400" b="1" kern="1200">
              <a:latin typeface="Times New Roman" panose="02020603050405020304" pitchFamily="18" charset="0"/>
              <a:cs typeface="Times New Roman" panose="02020603050405020304" pitchFamily="18" charset="0"/>
            </a:rPr>
            <a:t>Level 4 </a:t>
          </a:r>
        </a:p>
        <a:p>
          <a:pPr marL="0" lvl="0" indent="0" algn="l" defTabSz="622300">
            <a:lnSpc>
              <a:spcPct val="90000"/>
            </a:lnSpc>
            <a:spcBef>
              <a:spcPct val="0"/>
            </a:spcBef>
            <a:spcAft>
              <a:spcPct val="35000"/>
            </a:spcAft>
            <a:buNone/>
          </a:pPr>
          <a:r>
            <a:rPr lang="en-US" sz="1400" b="0" kern="1200">
              <a:latin typeface="Times New Roman" panose="02020603050405020304" pitchFamily="18" charset="0"/>
              <a:cs typeface="Times New Roman" panose="02020603050405020304" pitchFamily="18" charset="0"/>
              <a:sym typeface="Wingdings" panose="05000000000000000000" pitchFamily="2" charset="2"/>
            </a:rPr>
            <a:t>C</a:t>
          </a:r>
          <a:r>
            <a:rPr lang="en-US" sz="1400" b="0" kern="1200">
              <a:latin typeface="Times New Roman" panose="02020603050405020304" pitchFamily="18" charset="0"/>
              <a:cs typeface="Times New Roman" panose="02020603050405020304" pitchFamily="18" charset="0"/>
            </a:rPr>
            <a:t>hanges embedded across the education value chain: </a:t>
          </a:r>
        </a:p>
        <a:p>
          <a:pPr marL="0" lvl="0" indent="0" algn="l" defTabSz="622300">
            <a:lnSpc>
              <a:spcPct val="90000"/>
            </a:lnSpc>
            <a:spcBef>
              <a:spcPct val="0"/>
            </a:spcBef>
            <a:spcAft>
              <a:spcPct val="35000"/>
            </a:spcAft>
            <a:buNone/>
          </a:pPr>
          <a:r>
            <a:rPr lang="en-US" sz="1400" b="0" i="1" kern="1200">
              <a:latin typeface="Times New Roman" panose="02020603050405020304" pitchFamily="18" charset="0"/>
              <a:cs typeface="Times New Roman" panose="02020603050405020304" pitchFamily="18" charset="0"/>
            </a:rPr>
            <a:t>teacher selection and staffing, training, curriculum design, pedagogical innovations, certification, industry connect </a:t>
          </a:r>
        </a:p>
        <a:p>
          <a:pPr marL="0" lvl="0" indent="0" algn="l" defTabSz="622300">
            <a:lnSpc>
              <a:spcPct val="90000"/>
            </a:lnSpc>
            <a:spcBef>
              <a:spcPct val="0"/>
            </a:spcBef>
            <a:spcAft>
              <a:spcPct val="35000"/>
            </a:spcAft>
            <a:buNone/>
          </a:pPr>
          <a:r>
            <a:rPr lang="en-IN" sz="1400" b="0" kern="1200">
              <a:latin typeface="Times New Roman" panose="02020603050405020304" pitchFamily="18" charset="0"/>
              <a:cs typeface="Times New Roman" panose="02020603050405020304" pitchFamily="18" charset="0"/>
              <a:sym typeface="Wingdings" panose="05000000000000000000" pitchFamily="2" charset="2"/>
            </a:rPr>
            <a:t></a:t>
          </a:r>
          <a:r>
            <a:rPr lang="en-IN" sz="1400" b="0" kern="1200">
              <a:latin typeface="Times New Roman" panose="02020603050405020304" pitchFamily="18" charset="0"/>
              <a:cs typeface="Times New Roman" panose="02020603050405020304" pitchFamily="18" charset="0"/>
            </a:rPr>
            <a:t> Best performers recognized and rewarded</a:t>
          </a:r>
        </a:p>
        <a:p>
          <a:pPr marL="0" lvl="0" indent="0" algn="l" defTabSz="622300">
            <a:lnSpc>
              <a:spcPct val="90000"/>
            </a:lnSpc>
            <a:spcBef>
              <a:spcPct val="0"/>
            </a:spcBef>
            <a:spcAft>
              <a:spcPct val="35000"/>
            </a:spcAft>
            <a:buNone/>
          </a:pPr>
          <a:r>
            <a:rPr lang="en-IN" sz="1400" b="0" kern="1200">
              <a:latin typeface="Times New Roman" panose="02020603050405020304" pitchFamily="18" charset="0"/>
              <a:cs typeface="Times New Roman" panose="02020603050405020304" pitchFamily="18" charset="0"/>
              <a:sym typeface="Wingdings" panose="05000000000000000000" pitchFamily="2" charset="2"/>
            </a:rPr>
            <a:t>Ongoing g</a:t>
          </a:r>
          <a:r>
            <a:rPr lang="en-IN" sz="1400" b="0" kern="1200">
              <a:latin typeface="Times New Roman" panose="02020603050405020304" pitchFamily="18" charset="0"/>
              <a:cs typeface="Times New Roman" panose="02020603050405020304" pitchFamily="18" charset="0"/>
            </a:rPr>
            <a:t>overnance and review mechanisms in place</a:t>
          </a:r>
        </a:p>
        <a:p>
          <a:pPr marL="0" lvl="0" indent="0" algn="l" defTabSz="622300">
            <a:lnSpc>
              <a:spcPct val="90000"/>
            </a:lnSpc>
            <a:spcBef>
              <a:spcPct val="0"/>
            </a:spcBef>
            <a:spcAft>
              <a:spcPct val="35000"/>
            </a:spcAft>
            <a:buNone/>
          </a:pPr>
          <a:r>
            <a:rPr lang="en-IN" sz="1400" b="0" kern="1200">
              <a:latin typeface="Times New Roman" panose="02020603050405020304" pitchFamily="18" charset="0"/>
              <a:cs typeface="Times New Roman" panose="02020603050405020304" pitchFamily="18" charset="0"/>
            </a:rPr>
            <a:t> </a:t>
          </a:r>
        </a:p>
        <a:p>
          <a:pPr marL="0" lvl="0" indent="0" algn="l" defTabSz="622300">
            <a:lnSpc>
              <a:spcPct val="90000"/>
            </a:lnSpc>
            <a:spcBef>
              <a:spcPct val="0"/>
            </a:spcBef>
            <a:spcAft>
              <a:spcPct val="35000"/>
            </a:spcAft>
            <a:buNone/>
          </a:pPr>
          <a:endParaRPr lang="en-IN" sz="1400" b="0" kern="120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ct val="35000"/>
            </a:spcAft>
            <a:buNone/>
          </a:pPr>
          <a:r>
            <a:rPr lang="en-IN" sz="1400" b="0" kern="1200">
              <a:latin typeface="Times New Roman" panose="02020603050405020304" pitchFamily="18" charset="0"/>
              <a:cs typeface="Times New Roman" panose="02020603050405020304" pitchFamily="18" charset="0"/>
            </a:rPr>
            <a:t> </a:t>
          </a:r>
        </a:p>
        <a:p>
          <a:pPr marL="0" lvl="0" indent="0" algn="l" defTabSz="622300">
            <a:lnSpc>
              <a:spcPct val="90000"/>
            </a:lnSpc>
            <a:spcBef>
              <a:spcPct val="0"/>
            </a:spcBef>
            <a:spcAft>
              <a:spcPct val="35000"/>
            </a:spcAft>
            <a:buNone/>
          </a:pPr>
          <a:endParaRPr lang="en-IN" sz="1400" b="1" kern="1200" dirty="0">
            <a:latin typeface="Times New Roman" panose="02020603050405020304" pitchFamily="18" charset="0"/>
            <a:cs typeface="Times New Roman" panose="02020603050405020304" pitchFamily="18" charset="0"/>
          </a:endParaRPr>
        </a:p>
      </dsp:txBody>
      <dsp:txXfrm>
        <a:off x="7186383" y="186451"/>
        <a:ext cx="1686151" cy="147801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537B1D8-11E0-453F-8627-E542E9DB2BC5}" type="datetimeFigureOut">
              <a:rPr lang="en-US" smtClean="0"/>
              <a:pPr/>
              <a:t>10/5/2023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72D3442-E97F-4954-87B5-E561CEC50D92}" type="slidenum">
              <a:rPr lang="en-US" smtClean="0"/>
              <a:pPr/>
              <a:t>‹#›</a:t>
            </a:fld>
            <a:endParaRPr lang="en-US"/>
          </a:p>
        </p:txBody>
      </p:sp>
    </p:spTree>
    <p:extLst>
      <p:ext uri="{BB962C8B-B14F-4D97-AF65-F5344CB8AC3E}">
        <p14:creationId xmlns:p14="http://schemas.microsoft.com/office/powerpoint/2010/main" xmlns="" val="174903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769A26-6738-4A46-9C6B-63379B7F6112}" type="slidenum">
              <a:rPr lang="en-IN" smtClean="0"/>
              <a:pPr/>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29864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710389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325505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77910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769A26-6738-4A46-9C6B-63379B7F6112}" type="slidenum">
              <a:rPr lang="en-IN" smtClean="0"/>
              <a:pPr/>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0946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3698057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10344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1513229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4292407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18885A7-BC7B-43CA-9819-7CC4FDDAA945}" type="datetimeFigureOut">
              <a:rPr lang="en-IN" smtClean="0"/>
              <a:pPr/>
              <a:t>05-10-2023</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391206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8885A7-BC7B-43CA-9819-7CC4FDDAA945}" type="datetimeFigureOut">
              <a:rPr lang="en-IN" smtClean="0"/>
              <a:pPr/>
              <a:t>05-10-2023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769A26-6738-4A46-9C6B-63379B7F6112}" type="slidenum">
              <a:rPr lang="en-IN" smtClean="0"/>
              <a:pPr/>
              <a:t>‹#›</a:t>
            </a:fld>
            <a:endParaRPr lang="en-IN"/>
          </a:p>
        </p:txBody>
      </p:sp>
    </p:spTree>
    <p:extLst>
      <p:ext uri="{BB962C8B-B14F-4D97-AF65-F5344CB8AC3E}">
        <p14:creationId xmlns:p14="http://schemas.microsoft.com/office/powerpoint/2010/main" xmlns="" val="2708191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18885A7-BC7B-43CA-9819-7CC4FDDAA945}" type="datetimeFigureOut">
              <a:rPr lang="en-IN" smtClean="0"/>
              <a:pPr/>
              <a:t>05-10-2023</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7769A26-6738-4A46-9C6B-63379B7F6112}" type="slidenum">
              <a:rPr lang="en-IN" smtClean="0"/>
              <a:pPr/>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808223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7" Type="http://schemas.microsoft.com/office/2007/relationships/diagramDrawing" Target="../diagrams/drawing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microsoft.com/office/2007/relationships/diagramDrawing" Target="../diagrams/drawing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C38460-7B43-22E6-819D-EB564BED9FE7}"/>
              </a:ext>
            </a:extLst>
          </p:cNvPr>
          <p:cNvSpPr>
            <a:spLocks noGrp="1"/>
          </p:cNvSpPr>
          <p:nvPr>
            <p:ph type="ctrTitle" idx="4294967295"/>
          </p:nvPr>
        </p:nvSpPr>
        <p:spPr>
          <a:xfrm>
            <a:off x="1157189" y="1476900"/>
            <a:ext cx="10058400" cy="2373313"/>
          </a:xfrm>
        </p:spPr>
        <p:txBody>
          <a:bodyPr>
            <a:normAutofit fontScale="90000"/>
          </a:bodyPr>
          <a:lstStyle/>
          <a:p>
            <a:pPr algn="ctr"/>
            <a:r>
              <a:rPr lang="en-US" dirty="0">
                <a:solidFill>
                  <a:srgbClr val="0070C0"/>
                </a:solidFill>
                <a:latin typeface="Times New Roman" panose="02020603050405020304" pitchFamily="18" charset="0"/>
                <a:cs typeface="Times New Roman" panose="02020603050405020304" pitchFamily="18" charset="0"/>
              </a:rPr>
              <a:t>Assessment and Evaluation System in Telangana: </a:t>
            </a:r>
            <a:br>
              <a:rPr lang="en-US" dirty="0">
                <a:solidFill>
                  <a:srgbClr val="0070C0"/>
                </a:solidFill>
                <a:latin typeface="Times New Roman" panose="02020603050405020304" pitchFamily="18" charset="0"/>
                <a:cs typeface="Times New Roman" panose="02020603050405020304" pitchFamily="18" charset="0"/>
              </a:rPr>
            </a:br>
            <a:r>
              <a:rPr lang="en-US" dirty="0">
                <a:solidFill>
                  <a:srgbClr val="0070C0"/>
                </a:solidFill>
                <a:latin typeface="Times New Roman" panose="02020603050405020304" pitchFamily="18" charset="0"/>
                <a:cs typeface="Times New Roman" panose="02020603050405020304" pitchFamily="18" charset="0"/>
              </a:rPr>
              <a:t>Navigating Challenges, Exploring Prospects</a:t>
            </a:r>
            <a:br>
              <a:rPr lang="en-US" dirty="0">
                <a:solidFill>
                  <a:srgbClr val="0070C0"/>
                </a:solidFill>
                <a:latin typeface="Times New Roman" panose="02020603050405020304" pitchFamily="18" charset="0"/>
                <a:cs typeface="Times New Roman" panose="02020603050405020304" pitchFamily="18" charset="0"/>
              </a:rPr>
            </a:br>
            <a:r>
              <a:rPr lang="en-US" dirty="0">
                <a:solidFill>
                  <a:srgbClr val="0070C0"/>
                </a:solidFill>
                <a:latin typeface="Times New Roman" panose="02020603050405020304" pitchFamily="18" charset="0"/>
                <a:cs typeface="Times New Roman" panose="02020603050405020304" pitchFamily="18" charset="0"/>
              </a:rPr>
              <a:t/>
            </a:r>
            <a:br>
              <a:rPr lang="en-US" dirty="0">
                <a:solidFill>
                  <a:srgbClr val="0070C0"/>
                </a:solidFill>
                <a:latin typeface="Times New Roman" panose="02020603050405020304" pitchFamily="18" charset="0"/>
                <a:cs typeface="Times New Roman" panose="02020603050405020304" pitchFamily="18" charset="0"/>
              </a:rPr>
            </a:br>
            <a:r>
              <a:rPr lang="en-IN" sz="3600" dirty="0">
                <a:latin typeface="Times New Roman" panose="02020603050405020304" pitchFamily="18" charset="0"/>
                <a:cs typeface="Times New Roman" panose="02020603050405020304" pitchFamily="18" charset="0"/>
              </a:rPr>
              <a:t>@ Osmania University</a:t>
            </a:r>
            <a:endParaRPr lang="en-IN" dirty="0">
              <a:solidFill>
                <a:srgbClr val="0070C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5200A4BC-91D3-27C2-D386-7CDB153EE3C4}"/>
              </a:ext>
            </a:extLst>
          </p:cNvPr>
          <p:cNvSpPr>
            <a:spLocks noGrp="1"/>
          </p:cNvSpPr>
          <p:nvPr>
            <p:ph type="subTitle" idx="4294967295"/>
          </p:nvPr>
        </p:nvSpPr>
        <p:spPr>
          <a:xfrm>
            <a:off x="1066800" y="4868876"/>
            <a:ext cx="10058400" cy="1143000"/>
          </a:xfrm>
        </p:spPr>
        <p:txBody>
          <a:bodyPr>
            <a:noAutofit/>
          </a:bodyPr>
          <a:lstStyle/>
          <a:p>
            <a:pPr algn="ctr">
              <a:lnSpc>
                <a:spcPts val="1400"/>
              </a:lnSpc>
            </a:pPr>
            <a:r>
              <a:rPr lang="en-IN" dirty="0">
                <a:latin typeface="Times New Roman" panose="02020603050405020304" pitchFamily="18" charset="0"/>
                <a:cs typeface="Times New Roman" panose="02020603050405020304" pitchFamily="18" charset="0"/>
              </a:rPr>
              <a:t>Based on an ISB Study for TSCHE &amp; CCE-Telangana</a:t>
            </a:r>
          </a:p>
        </p:txBody>
      </p:sp>
      <p:pic>
        <p:nvPicPr>
          <p:cNvPr id="6" name="Picture 5">
            <a:extLst>
              <a:ext uri="{FF2B5EF4-FFF2-40B4-BE49-F238E27FC236}">
                <a16:creationId xmlns:a16="http://schemas.microsoft.com/office/drawing/2014/main" xmlns="" id="{72A503FA-18FF-F789-4796-BA7470F6A8F0}"/>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
        <p:nvSpPr>
          <p:cNvPr id="4" name="TextBox 3">
            <a:extLst>
              <a:ext uri="{FF2B5EF4-FFF2-40B4-BE49-F238E27FC236}">
                <a16:creationId xmlns:a16="http://schemas.microsoft.com/office/drawing/2014/main" xmlns="" id="{5E039351-C983-660C-8105-AE7AE592F7BB}"/>
              </a:ext>
            </a:extLst>
          </p:cNvPr>
          <p:cNvSpPr txBox="1"/>
          <p:nvPr/>
        </p:nvSpPr>
        <p:spPr>
          <a:xfrm>
            <a:off x="2345634" y="5499652"/>
            <a:ext cx="7500731" cy="369332"/>
          </a:xfrm>
          <a:prstGeom prst="rect">
            <a:avLst/>
          </a:prstGeom>
          <a:noFill/>
        </p:spPr>
        <p:txBody>
          <a:bodyPr wrap="square" rtlCol="0">
            <a:spAutoFit/>
          </a:bodyPr>
          <a:lstStyle/>
          <a:p>
            <a:pPr algn="ctr"/>
            <a:r>
              <a:rPr lang="en-US" i="1" dirty="0"/>
              <a:t>Chandrasekhar Sripada, Clinical Professor (OB)</a:t>
            </a:r>
            <a:endParaRPr lang="en-IN" i="1" dirty="0"/>
          </a:p>
        </p:txBody>
      </p:sp>
    </p:spTree>
    <p:extLst>
      <p:ext uri="{BB962C8B-B14F-4D97-AF65-F5344CB8AC3E}">
        <p14:creationId xmlns:p14="http://schemas.microsoft.com/office/powerpoint/2010/main" xmlns="" val="1918008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D4D88E-31A4-333B-946F-C0B6F8DA4406}"/>
              </a:ext>
            </a:extLst>
          </p:cNvPr>
          <p:cNvSpPr>
            <a:spLocks noGrp="1"/>
          </p:cNvSpPr>
          <p:nvPr>
            <p:ph type="title"/>
          </p:nvPr>
        </p:nvSpPr>
        <p:spPr>
          <a:xfrm>
            <a:off x="1097280" y="-185531"/>
            <a:ext cx="10058400" cy="1450757"/>
          </a:xfrm>
        </p:spPr>
        <p:txBody>
          <a:bodyPr>
            <a:norm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Implementation challenges</a:t>
            </a:r>
            <a:endParaRPr lang="en-IN" sz="28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1402959-F3AD-DCE7-BE75-63F47F225740}"/>
              </a:ext>
            </a:extLst>
          </p:cNvPr>
          <p:cNvSpPr>
            <a:spLocks noGrp="1"/>
          </p:cNvSpPr>
          <p:nvPr>
            <p:ph idx="1"/>
          </p:nvPr>
        </p:nvSpPr>
        <p:spPr/>
        <p:txBody>
          <a:bodyPr/>
          <a:lstStyle/>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Awareness, acceptance and adoption</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Infrastructure and resources</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Teacher training</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Creation of assessment banks</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Adjustments to pedagogy to encourage critical thinking and applied learning</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Ongoing institutionalized industry engagement</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Continued commitment to innovations in assessment by educational leaders and administrators</a:t>
            </a:r>
          </a:p>
          <a:p>
            <a:pPr marL="0" indent="0">
              <a:buNone/>
            </a:pPr>
            <a:endParaRPr lang="en-US" sz="2400" dirty="0"/>
          </a:p>
          <a:p>
            <a:pPr marL="0" indent="0">
              <a:buNone/>
            </a:pPr>
            <a:endParaRPr lang="en-IN" dirty="0"/>
          </a:p>
        </p:txBody>
      </p:sp>
    </p:spTree>
    <p:extLst>
      <p:ext uri="{BB962C8B-B14F-4D97-AF65-F5344CB8AC3E}">
        <p14:creationId xmlns:p14="http://schemas.microsoft.com/office/powerpoint/2010/main" xmlns="" val="859388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494885-24F5-A1BB-EDC9-B136BEC8381B}"/>
              </a:ext>
            </a:extLst>
          </p:cNvPr>
          <p:cNvSpPr>
            <a:spLocks noGrp="1"/>
          </p:cNvSpPr>
          <p:nvPr>
            <p:ph type="title"/>
          </p:nvPr>
        </p:nvSpPr>
        <p:spPr>
          <a:xfrm>
            <a:off x="1097280" y="-145775"/>
            <a:ext cx="10058400" cy="1450757"/>
          </a:xfrm>
        </p:spPr>
        <p:txBody>
          <a:bodyPr>
            <a:norm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Pilots: Key next steps to success</a:t>
            </a:r>
            <a:endParaRPr lang="en-IN" sz="28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578529E-5E0F-1092-E7DC-0A305D7B946C}"/>
              </a:ext>
            </a:extLst>
          </p:cNvPr>
          <p:cNvSpPr>
            <a:spLocks noGrp="1"/>
          </p:cNvSpPr>
          <p:nvPr>
            <p:ph idx="1"/>
          </p:nvPr>
        </p:nvSpPr>
        <p:spPr/>
        <p:txBody>
          <a:bodyPr/>
          <a:lstStyle/>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Create assessment banks at least in 3 subject areas – one each from arts, science and commerce.</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Build “playbooks” and “examples” for integrating curriculum, pedagogy and assessment in each of the above.</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Hold workshops with experts to ideate, learn and execute the above.</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Run pilots in 5 colleges with clear post-pilot results measurement matrix vis-à-vis baseline.</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Assess success and explore scaling</a:t>
            </a:r>
          </a:p>
          <a:p>
            <a:pPr>
              <a:buFont typeface="Arial" panose="020B0604020202020204" pitchFamily="34" charset="0"/>
              <a:buChar char="•"/>
            </a:pPr>
            <a:endParaRPr lang="en-IN" dirty="0"/>
          </a:p>
        </p:txBody>
      </p:sp>
    </p:spTree>
    <p:extLst>
      <p:ext uri="{BB962C8B-B14F-4D97-AF65-F5344CB8AC3E}">
        <p14:creationId xmlns:p14="http://schemas.microsoft.com/office/powerpoint/2010/main" xmlns="" val="3171785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xmlns="" id="{C3015C95-4004-C4D0-D140-94D02508D379}"/>
              </a:ext>
            </a:extLst>
          </p:cNvPr>
          <p:cNvGraphicFramePr/>
          <p:nvPr>
            <p:extLst>
              <p:ext uri="{D42A27DB-BD31-4B8C-83A1-F6EECF244321}">
                <p14:modId xmlns:p14="http://schemas.microsoft.com/office/powerpoint/2010/main" xmlns="" val="47018872"/>
              </p:ext>
            </p:extLst>
          </p:nvPr>
        </p:nvGraphicFramePr>
        <p:xfrm>
          <a:off x="1271370" y="388962"/>
          <a:ext cx="9681110" cy="31978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60F52235-73E0-D39C-07F3-7F4B4499651E}"/>
              </a:ext>
            </a:extLst>
          </p:cNvPr>
          <p:cNvSpPr txBox="1"/>
          <p:nvPr/>
        </p:nvSpPr>
        <p:spPr>
          <a:xfrm>
            <a:off x="552236" y="473881"/>
            <a:ext cx="6097712" cy="523220"/>
          </a:xfrm>
          <a:prstGeom prst="rect">
            <a:avLst/>
          </a:prstGeom>
          <a:noFill/>
        </p:spPr>
        <p:txBody>
          <a:bodyPr wrap="square">
            <a:spAutoFit/>
          </a:bodyPr>
          <a:lstStyle/>
          <a:p>
            <a:r>
              <a:rPr lang="en-US" sz="2800" b="1"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Assessments Maturity Model</a:t>
            </a:r>
            <a:endParaRPr lang="en-US" sz="28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xmlns="" id="{9D67DDC8-8151-0618-BF3E-53AEA0FA19A7}"/>
              </a:ext>
            </a:extLst>
          </p:cNvPr>
          <p:cNvPicPr>
            <a:picLocks noChangeAspect="1"/>
          </p:cNvPicPr>
          <p:nvPr/>
        </p:nvPicPr>
        <p:blipFill>
          <a:blip r:embed="rId6">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Tree>
    <p:extLst>
      <p:ext uri="{BB962C8B-B14F-4D97-AF65-F5344CB8AC3E}">
        <p14:creationId xmlns:p14="http://schemas.microsoft.com/office/powerpoint/2010/main" xmlns="" val="439981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A diagram of a diagram&#10;&#10;Description automatically generated">
            <a:extLst>
              <a:ext uri="{FF2B5EF4-FFF2-40B4-BE49-F238E27FC236}">
                <a16:creationId xmlns:a16="http://schemas.microsoft.com/office/drawing/2014/main" xmlns="" id="{23A22E39-64DC-CFF2-E5D0-F8E5380596C0}"/>
              </a:ext>
            </a:extLst>
          </p:cNvPr>
          <p:cNvPicPr>
            <a:picLocks noChangeAspect="1"/>
          </p:cNvPicPr>
          <p:nvPr/>
        </p:nvPicPr>
        <p:blipFill>
          <a:blip r:embed="rId2"/>
          <a:stretch>
            <a:fillRect/>
          </a:stretch>
        </p:blipFill>
        <p:spPr>
          <a:xfrm>
            <a:off x="2055819" y="643467"/>
            <a:ext cx="8080361" cy="5050225"/>
          </a:xfrm>
          <a:prstGeom prst="rect">
            <a:avLst/>
          </a:prstGeom>
        </p:spPr>
      </p:pic>
    </p:spTree>
    <p:extLst>
      <p:ext uri="{BB962C8B-B14F-4D97-AF65-F5344CB8AC3E}">
        <p14:creationId xmlns:p14="http://schemas.microsoft.com/office/powerpoint/2010/main" xmlns="" val="2266133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4F4D4FFB-9750-5454-8CC6-6415155B922E}"/>
              </a:ext>
            </a:extLst>
          </p:cNvPr>
          <p:cNvGraphicFramePr>
            <a:graphicFrameLocks noGrp="1"/>
          </p:cNvGraphicFramePr>
          <p:nvPr>
            <p:extLst>
              <p:ext uri="{D42A27DB-BD31-4B8C-83A1-F6EECF244321}">
                <p14:modId xmlns:p14="http://schemas.microsoft.com/office/powerpoint/2010/main" xmlns="" val="2354295059"/>
              </p:ext>
            </p:extLst>
          </p:nvPr>
        </p:nvGraphicFramePr>
        <p:xfrm>
          <a:off x="551799" y="1032611"/>
          <a:ext cx="11088401" cy="4997129"/>
        </p:xfrm>
        <a:graphic>
          <a:graphicData uri="http://schemas.openxmlformats.org/drawingml/2006/table">
            <a:tbl>
              <a:tblPr firstRow="1" firstCol="1" bandRow="1">
                <a:tableStyleId>{F5AB1C69-6EDB-4FF4-983F-18BD219EF322}</a:tableStyleId>
              </a:tblPr>
              <a:tblGrid>
                <a:gridCol w="4417109">
                  <a:extLst>
                    <a:ext uri="{9D8B030D-6E8A-4147-A177-3AD203B41FA5}">
                      <a16:colId xmlns:a16="http://schemas.microsoft.com/office/drawing/2014/main" xmlns="" val="2662495599"/>
                    </a:ext>
                  </a:extLst>
                </a:gridCol>
                <a:gridCol w="2315089">
                  <a:extLst>
                    <a:ext uri="{9D8B030D-6E8A-4147-A177-3AD203B41FA5}">
                      <a16:colId xmlns:a16="http://schemas.microsoft.com/office/drawing/2014/main" xmlns="" val="3020550994"/>
                    </a:ext>
                  </a:extLst>
                </a:gridCol>
                <a:gridCol w="4356203">
                  <a:extLst>
                    <a:ext uri="{9D8B030D-6E8A-4147-A177-3AD203B41FA5}">
                      <a16:colId xmlns:a16="http://schemas.microsoft.com/office/drawing/2014/main" xmlns="" val="973097468"/>
                    </a:ext>
                  </a:extLst>
                </a:gridCol>
              </a:tblGrid>
              <a:tr h="599275">
                <a:tc>
                  <a:txBody>
                    <a:bodyPr/>
                    <a:lstStyle/>
                    <a:p>
                      <a:pPr algn="ctr"/>
                      <a:r>
                        <a:rPr lang="en-US" sz="1800" dirty="0">
                          <a:effectLst/>
                        </a:rPr>
                        <a:t>Body/Organization</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pPr algn="ctr"/>
                      <a:r>
                        <a:rPr lang="en-US" sz="1800" dirty="0">
                          <a:effectLst/>
                        </a:rPr>
                        <a:t>Date</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pPr algn="ctr"/>
                      <a:r>
                        <a:rPr lang="en-US" sz="1800">
                          <a:effectLst/>
                        </a:rPr>
                        <a:t>Role of the interviewee</a:t>
                      </a:r>
                      <a:endParaRPr lang="en-IN" sz="180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extLst>
                  <a:ext uri="{0D108BD9-81ED-4DB2-BD59-A6C34878D82A}">
                    <a16:rowId xmlns:a16="http://schemas.microsoft.com/office/drawing/2014/main" xmlns="" val="3483746841"/>
                  </a:ext>
                </a:extLst>
              </a:tr>
              <a:tr h="694090">
                <a:tc>
                  <a:txBody>
                    <a:bodyPr/>
                    <a:lstStyle/>
                    <a:p>
                      <a:r>
                        <a:rPr lang="en-US" sz="1800" dirty="0">
                          <a:effectLst/>
                        </a:rPr>
                        <a:t>Kakatiya University, Warangal</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March 27, 2023</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a:effectLst/>
                        </a:rPr>
                        <a:t>Vice Chancellor, Registrar, Controller of Examinations</a:t>
                      </a:r>
                      <a:endParaRPr lang="en-IN" sz="180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extLst>
                  <a:ext uri="{0D108BD9-81ED-4DB2-BD59-A6C34878D82A}">
                    <a16:rowId xmlns:a16="http://schemas.microsoft.com/office/drawing/2014/main" xmlns="" val="3068247662"/>
                  </a:ext>
                </a:extLst>
              </a:tr>
              <a:tr h="702050">
                <a:tc>
                  <a:txBody>
                    <a:bodyPr/>
                    <a:lstStyle/>
                    <a:p>
                      <a:r>
                        <a:rPr lang="en-US" sz="1800">
                          <a:effectLst/>
                        </a:rPr>
                        <a:t>Mahatma Gandhi University, Nalgonda</a:t>
                      </a:r>
                      <a:endParaRPr lang="en-IN" sz="180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March 28, 2023</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Vice Chancellor, Registrar, Controller of Examinations</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extLst>
                  <a:ext uri="{0D108BD9-81ED-4DB2-BD59-A6C34878D82A}">
                    <a16:rowId xmlns:a16="http://schemas.microsoft.com/office/drawing/2014/main" xmlns="" val="3394361729"/>
                  </a:ext>
                </a:extLst>
              </a:tr>
              <a:tr h="643546">
                <a:tc>
                  <a:txBody>
                    <a:bodyPr/>
                    <a:lstStyle/>
                    <a:p>
                      <a:r>
                        <a:rPr lang="en-US" sz="1800">
                          <a:effectLst/>
                        </a:rPr>
                        <a:t>Palamuru University, Mahbubnagar</a:t>
                      </a:r>
                      <a:endParaRPr lang="en-IN" sz="180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March 28, 2023</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Vice Chancellor, Registrar, Controller of Examinations</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extLst>
                  <a:ext uri="{0D108BD9-81ED-4DB2-BD59-A6C34878D82A}">
                    <a16:rowId xmlns:a16="http://schemas.microsoft.com/office/drawing/2014/main" xmlns="" val="2650822025"/>
                  </a:ext>
                </a:extLst>
              </a:tr>
              <a:tr h="716675">
                <a:tc>
                  <a:txBody>
                    <a:bodyPr/>
                    <a:lstStyle/>
                    <a:p>
                      <a:r>
                        <a:rPr lang="en-US" sz="1800">
                          <a:effectLst/>
                        </a:rPr>
                        <a:t>Telangana University, Nizamabad</a:t>
                      </a:r>
                      <a:endParaRPr lang="en-IN" sz="180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March 29, 2023</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Vice Chancellor, Registrar, Controller of Examinations</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extLst>
                  <a:ext uri="{0D108BD9-81ED-4DB2-BD59-A6C34878D82A}">
                    <a16:rowId xmlns:a16="http://schemas.microsoft.com/office/drawing/2014/main" xmlns="" val="1504182279"/>
                  </a:ext>
                </a:extLst>
              </a:tr>
              <a:tr h="716677">
                <a:tc>
                  <a:txBody>
                    <a:bodyPr/>
                    <a:lstStyle/>
                    <a:p>
                      <a:r>
                        <a:rPr lang="en-US" sz="1800">
                          <a:effectLst/>
                        </a:rPr>
                        <a:t>Osmania University, Hyderabad</a:t>
                      </a:r>
                      <a:endParaRPr lang="en-IN" sz="180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April 3, 2023</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Vice Chancellor, Registrar, Controller of Examinations</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extLst>
                  <a:ext uri="{0D108BD9-81ED-4DB2-BD59-A6C34878D82A}">
                    <a16:rowId xmlns:a16="http://schemas.microsoft.com/office/drawing/2014/main" xmlns="" val="3175422989"/>
                  </a:ext>
                </a:extLst>
              </a:tr>
              <a:tr h="924816">
                <a:tc>
                  <a:txBody>
                    <a:bodyPr/>
                    <a:lstStyle/>
                    <a:p>
                      <a:r>
                        <a:rPr lang="en-US" sz="1800">
                          <a:effectLst/>
                        </a:rPr>
                        <a:t>Satavahana University, Karimnagar</a:t>
                      </a:r>
                      <a:endParaRPr lang="en-IN" sz="180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April 10, 2023</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tc>
                  <a:txBody>
                    <a:bodyPr/>
                    <a:lstStyle/>
                    <a:p>
                      <a:r>
                        <a:rPr lang="en-US" sz="1800" dirty="0">
                          <a:effectLst/>
                        </a:rPr>
                        <a:t>Vice Chancellor, Registrar, Controller of Examinations</a:t>
                      </a:r>
                      <a:endParaRPr lang="en-IN" sz="18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58020" marR="58020" marT="0" marB="0"/>
                </a:tc>
                <a:extLst>
                  <a:ext uri="{0D108BD9-81ED-4DB2-BD59-A6C34878D82A}">
                    <a16:rowId xmlns:a16="http://schemas.microsoft.com/office/drawing/2014/main" xmlns="" val="1023111297"/>
                  </a:ext>
                </a:extLst>
              </a:tr>
            </a:tbl>
          </a:graphicData>
        </a:graphic>
      </p:graphicFrame>
      <p:sp>
        <p:nvSpPr>
          <p:cNvPr id="3" name="TextBox 2">
            <a:extLst>
              <a:ext uri="{FF2B5EF4-FFF2-40B4-BE49-F238E27FC236}">
                <a16:creationId xmlns:a16="http://schemas.microsoft.com/office/drawing/2014/main" xmlns="" id="{36E84EF8-E5AD-A24D-E3A6-738FBEDAE66F}"/>
              </a:ext>
            </a:extLst>
          </p:cNvPr>
          <p:cNvSpPr txBox="1"/>
          <p:nvPr/>
        </p:nvSpPr>
        <p:spPr>
          <a:xfrm>
            <a:off x="2299251" y="243485"/>
            <a:ext cx="7593496" cy="584775"/>
          </a:xfrm>
          <a:prstGeom prst="rect">
            <a:avLst/>
          </a:prstGeom>
          <a:noFill/>
        </p:spPr>
        <p:txBody>
          <a:bodyPr wrap="square" rtlCol="0">
            <a:spAutoFit/>
          </a:bodyPr>
          <a:lstStyle/>
          <a:p>
            <a:pPr algn="ctr"/>
            <a:r>
              <a:rPr lang="en-US" sz="3200" dirty="0">
                <a:latin typeface="Arial Narrow" panose="020B0606020202030204" pitchFamily="34" charset="0"/>
              </a:rPr>
              <a:t>Key Educational Administrators Interviewed</a:t>
            </a:r>
            <a:endParaRPr lang="en-IN" sz="3200" dirty="0">
              <a:latin typeface="Arial Narrow" panose="020B0606020202030204" pitchFamily="34" charset="0"/>
            </a:endParaRPr>
          </a:p>
        </p:txBody>
      </p:sp>
    </p:spTree>
    <p:extLst>
      <p:ext uri="{BB962C8B-B14F-4D97-AF65-F5344CB8AC3E}">
        <p14:creationId xmlns:p14="http://schemas.microsoft.com/office/powerpoint/2010/main" xmlns="" val="3103621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7B45A881-AFF9-83DB-E1FF-61BE38095CA0}"/>
              </a:ext>
            </a:extLst>
          </p:cNvPr>
          <p:cNvGraphicFramePr>
            <a:graphicFrameLocks noGrp="1"/>
          </p:cNvGraphicFramePr>
          <p:nvPr>
            <p:extLst>
              <p:ext uri="{D42A27DB-BD31-4B8C-83A1-F6EECF244321}">
                <p14:modId xmlns:p14="http://schemas.microsoft.com/office/powerpoint/2010/main" xmlns="" val="1780521906"/>
              </p:ext>
            </p:extLst>
          </p:nvPr>
        </p:nvGraphicFramePr>
        <p:xfrm>
          <a:off x="543337" y="654029"/>
          <a:ext cx="11105325" cy="5549941"/>
        </p:xfrm>
        <a:graphic>
          <a:graphicData uri="http://schemas.openxmlformats.org/drawingml/2006/table">
            <a:tbl>
              <a:tblPr firstRow="1" firstCol="1" bandRow="1">
                <a:tableStyleId>{F5AB1C69-6EDB-4FF4-983F-18BD219EF322}</a:tableStyleId>
              </a:tblPr>
              <a:tblGrid>
                <a:gridCol w="4823794">
                  <a:extLst>
                    <a:ext uri="{9D8B030D-6E8A-4147-A177-3AD203B41FA5}">
                      <a16:colId xmlns:a16="http://schemas.microsoft.com/office/drawing/2014/main" xmlns="" val="2444958035"/>
                    </a:ext>
                  </a:extLst>
                </a:gridCol>
                <a:gridCol w="2305570">
                  <a:extLst>
                    <a:ext uri="{9D8B030D-6E8A-4147-A177-3AD203B41FA5}">
                      <a16:colId xmlns:a16="http://schemas.microsoft.com/office/drawing/2014/main" xmlns="" val="2753953621"/>
                    </a:ext>
                  </a:extLst>
                </a:gridCol>
                <a:gridCol w="3975961">
                  <a:extLst>
                    <a:ext uri="{9D8B030D-6E8A-4147-A177-3AD203B41FA5}">
                      <a16:colId xmlns:a16="http://schemas.microsoft.com/office/drawing/2014/main" xmlns="" val="112208191"/>
                    </a:ext>
                  </a:extLst>
                </a:gridCol>
              </a:tblGrid>
              <a:tr h="317216">
                <a:tc>
                  <a:txBody>
                    <a:bodyPr/>
                    <a:lstStyle/>
                    <a:p>
                      <a:pPr algn="ctr"/>
                      <a:r>
                        <a:rPr lang="en-US" sz="2000" dirty="0">
                          <a:effectLst/>
                        </a:rPr>
                        <a:t>Body/Organization</a:t>
                      </a:r>
                      <a:endParaRPr lang="en-IN" sz="20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pPr algn="ctr"/>
                      <a:r>
                        <a:rPr lang="en-US" sz="2000" dirty="0">
                          <a:effectLst/>
                        </a:rPr>
                        <a:t>Date</a:t>
                      </a:r>
                      <a:endParaRPr lang="en-IN" sz="20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pPr algn="ctr"/>
                      <a:r>
                        <a:rPr lang="en-US" sz="2000" dirty="0">
                          <a:effectLst/>
                        </a:rPr>
                        <a:t>Role of the interviewee</a:t>
                      </a:r>
                      <a:endParaRPr lang="en-IN" sz="20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3197277472"/>
                  </a:ext>
                </a:extLst>
              </a:tr>
              <a:tr h="404610">
                <a:tc>
                  <a:txBody>
                    <a:bodyPr/>
                    <a:lstStyle/>
                    <a:p>
                      <a:r>
                        <a:rPr lang="en-US" sz="1200" dirty="0">
                          <a:effectLst/>
                        </a:rPr>
                        <a:t>Government Degree College for Women, Begumpet</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January 23, 2023</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Principal, Controller of Examinations, Heads of Department, IQAC Coordinator</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2337889352"/>
                  </a:ext>
                </a:extLst>
              </a:tr>
              <a:tr h="407078">
                <a:tc>
                  <a:txBody>
                    <a:bodyPr/>
                    <a:lstStyle/>
                    <a:p>
                      <a:r>
                        <a:rPr lang="en-US" sz="1200" dirty="0">
                          <a:effectLst/>
                        </a:rPr>
                        <a:t>Government City College, Hyderabad</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January 24, 2023</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Principal, Controller of Examinations, Heads of Department, IQAC Coordinator</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4075876023"/>
                  </a:ext>
                </a:extLst>
              </a:tr>
              <a:tr h="364340">
                <a:tc>
                  <a:txBody>
                    <a:bodyPr/>
                    <a:lstStyle/>
                    <a:p>
                      <a:r>
                        <a:rPr lang="en-US" sz="1200">
                          <a:effectLst/>
                        </a:rPr>
                        <a:t>BJR College, Hyderabad</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January 25, 2023</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Principal, Heads of Department, IQAC Coordinator</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3160176036"/>
                  </a:ext>
                </a:extLst>
              </a:tr>
              <a:tr h="380659">
                <a:tc>
                  <a:txBody>
                    <a:bodyPr/>
                    <a:lstStyle/>
                    <a:p>
                      <a:r>
                        <a:rPr lang="en-US" sz="1200" dirty="0">
                          <a:effectLst/>
                        </a:rPr>
                        <a:t>Telangana Social Welfare Residential Degree College- Arts (</a:t>
                      </a:r>
                      <a:r>
                        <a:rPr lang="en-US" sz="1200" dirty="0" err="1">
                          <a:effectLst/>
                        </a:rPr>
                        <a:t>Ibrahimpatnam</a:t>
                      </a:r>
                      <a:r>
                        <a:rPr lang="en-US" sz="1200" dirty="0">
                          <a:effectLst/>
                        </a:rPr>
                        <a:t>, </a:t>
                      </a:r>
                      <a:r>
                        <a:rPr lang="en-US" sz="1200" dirty="0" err="1">
                          <a:effectLst/>
                        </a:rPr>
                        <a:t>Budvel</a:t>
                      </a:r>
                      <a:r>
                        <a:rPr lang="en-US" sz="1200" dirty="0">
                          <a:effectLst/>
                        </a:rPr>
                        <a:t>)- </a:t>
                      </a:r>
                      <a:r>
                        <a:rPr lang="en-US" sz="1200" dirty="0" err="1">
                          <a:effectLst/>
                        </a:rPr>
                        <a:t>Ghatkesar</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February 27, 2023 </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Principal</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2129879013"/>
                  </a:ext>
                </a:extLst>
              </a:tr>
              <a:tr h="380659">
                <a:tc>
                  <a:txBody>
                    <a:bodyPr/>
                    <a:lstStyle/>
                    <a:p>
                      <a:r>
                        <a:rPr lang="en-US" sz="1200" dirty="0">
                          <a:effectLst/>
                        </a:rPr>
                        <a:t>Telangana Social Welfare Residential Degree College- Science (</a:t>
                      </a:r>
                      <a:r>
                        <a:rPr lang="en-US" sz="1200" dirty="0" err="1">
                          <a:effectLst/>
                        </a:rPr>
                        <a:t>Ibrahimpatnam</a:t>
                      </a:r>
                      <a:r>
                        <a:rPr lang="en-US" sz="1200" dirty="0">
                          <a:effectLst/>
                        </a:rPr>
                        <a:t>, </a:t>
                      </a:r>
                      <a:r>
                        <a:rPr lang="en-US" sz="1200" dirty="0" err="1">
                          <a:effectLst/>
                        </a:rPr>
                        <a:t>Budvel</a:t>
                      </a:r>
                      <a:r>
                        <a:rPr lang="en-US" sz="1200" dirty="0">
                          <a:effectLst/>
                        </a:rPr>
                        <a:t>)- </a:t>
                      </a:r>
                      <a:r>
                        <a:rPr lang="en-US" sz="1200" dirty="0" err="1">
                          <a:effectLst/>
                        </a:rPr>
                        <a:t>Ghatkesar</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February 27, 2023 	</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Principal</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3660913165"/>
                  </a:ext>
                </a:extLst>
              </a:tr>
              <a:tr h="380659">
                <a:tc>
                  <a:txBody>
                    <a:bodyPr/>
                    <a:lstStyle/>
                    <a:p>
                      <a:r>
                        <a:rPr lang="en-US" sz="1200">
                          <a:effectLst/>
                        </a:rPr>
                        <a:t>Telangana Social Welfare Residential Degree College- Life Science (Ibrahimpatnam, Budvel)- Ghatkesar</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April 11, 2023</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Principal</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2042526651"/>
                  </a:ext>
                </a:extLst>
              </a:tr>
              <a:tr h="364340">
                <a:tc>
                  <a:txBody>
                    <a:bodyPr/>
                    <a:lstStyle/>
                    <a:p>
                      <a:r>
                        <a:rPr lang="en-US" sz="1200">
                          <a:effectLst/>
                        </a:rPr>
                        <a:t>Kakatiya Government College, Warangal</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February 27, 2023 </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Principal, Heads of Department, IQAC Coordinator</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3889656603"/>
                  </a:ext>
                </a:extLst>
              </a:tr>
              <a:tr h="364340">
                <a:tc>
                  <a:txBody>
                    <a:bodyPr/>
                    <a:lstStyle/>
                    <a:p>
                      <a:r>
                        <a:rPr lang="en-US" sz="1200">
                          <a:effectLst/>
                        </a:rPr>
                        <a:t>Vaagdevi Degree and PG College,  Hanamkonda</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February 27, 2023 </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Principal, Heads of Department, IQAC Coordinator</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3726584432"/>
                  </a:ext>
                </a:extLst>
              </a:tr>
              <a:tr h="364340">
                <a:tc>
                  <a:txBody>
                    <a:bodyPr/>
                    <a:lstStyle/>
                    <a:p>
                      <a:r>
                        <a:rPr lang="en-US" sz="1200">
                          <a:effectLst/>
                        </a:rPr>
                        <a:t>Govt Degree Arts and Sciences College, Kamareddy</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February 28, 2023</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Principal, Heads of Department, IQAC Coordinator</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1294783389"/>
                  </a:ext>
                </a:extLst>
              </a:tr>
              <a:tr h="364340">
                <a:tc>
                  <a:txBody>
                    <a:bodyPr/>
                    <a:lstStyle/>
                    <a:p>
                      <a:r>
                        <a:rPr lang="en-US" sz="1200">
                          <a:effectLst/>
                        </a:rPr>
                        <a:t>Sandeepani Degree College, Kamareddy</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February 28, 2023</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Principal, Heads of Department, IQAC Coordinator</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2626431818"/>
                  </a:ext>
                </a:extLst>
              </a:tr>
              <a:tr h="364340">
                <a:tc>
                  <a:txBody>
                    <a:bodyPr/>
                    <a:lstStyle/>
                    <a:p>
                      <a:r>
                        <a:rPr lang="en-US" sz="1200" dirty="0">
                          <a:effectLst/>
                        </a:rPr>
                        <a:t>RBVRR Reddy </a:t>
                      </a:r>
                      <a:r>
                        <a:rPr lang="en-US" sz="1200" dirty="0" err="1">
                          <a:effectLst/>
                        </a:rPr>
                        <a:t>Womens</a:t>
                      </a:r>
                      <a:r>
                        <a:rPr lang="en-US" sz="1200" dirty="0">
                          <a:effectLst/>
                        </a:rPr>
                        <a:t> College, Hyderabad</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March 1, 2023</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Principal, Heads of Department, IQAC Coordinator</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3751331747"/>
                  </a:ext>
                </a:extLst>
              </a:tr>
              <a:tr h="364340">
                <a:tc>
                  <a:txBody>
                    <a:bodyPr/>
                    <a:lstStyle/>
                    <a:p>
                      <a:r>
                        <a:rPr lang="en-US" sz="1200">
                          <a:effectLst/>
                        </a:rPr>
                        <a:t>Nizams College, Hyderabad</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March 1, 2023</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Principal, Heads of Department, IQAC Coordinator</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1983708620"/>
                  </a:ext>
                </a:extLst>
              </a:tr>
              <a:tr h="364340">
                <a:tc>
                  <a:txBody>
                    <a:bodyPr/>
                    <a:lstStyle/>
                    <a:p>
                      <a:r>
                        <a:rPr lang="en-US" sz="1200" dirty="0">
                          <a:effectLst/>
                        </a:rPr>
                        <a:t>Bhavan’s Vivekananda College, Hyderabad</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March 1, 2023</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Principal, Heads of Department, IQAC Coordinator</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3266339959"/>
                  </a:ext>
                </a:extLst>
              </a:tr>
              <a:tr h="364340">
                <a:tc>
                  <a:txBody>
                    <a:bodyPr/>
                    <a:lstStyle/>
                    <a:p>
                      <a:r>
                        <a:rPr lang="en-US" sz="1200">
                          <a:effectLst/>
                        </a:rPr>
                        <a:t>Government Degree College, Paloncha</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a:effectLst/>
                        </a:rPr>
                        <a:t>April 6, 2023</a:t>
                      </a:r>
                      <a:endParaRPr lang="en-IN" sz="120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tc>
                  <a:txBody>
                    <a:bodyPr/>
                    <a:lstStyle/>
                    <a:p>
                      <a:r>
                        <a:rPr lang="en-US" sz="1200" dirty="0">
                          <a:effectLst/>
                        </a:rPr>
                        <a:t>Principal, Heads of Department, IQAC Coordinator	</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23480" marR="23480" marT="0" marB="0"/>
                </a:tc>
                <a:extLst>
                  <a:ext uri="{0D108BD9-81ED-4DB2-BD59-A6C34878D82A}">
                    <a16:rowId xmlns:a16="http://schemas.microsoft.com/office/drawing/2014/main" xmlns="" val="3503759068"/>
                  </a:ext>
                </a:extLst>
              </a:tr>
            </a:tbl>
          </a:graphicData>
        </a:graphic>
      </p:graphicFrame>
      <p:sp>
        <p:nvSpPr>
          <p:cNvPr id="3" name="TextBox 2">
            <a:extLst>
              <a:ext uri="{FF2B5EF4-FFF2-40B4-BE49-F238E27FC236}">
                <a16:creationId xmlns:a16="http://schemas.microsoft.com/office/drawing/2014/main" xmlns="" id="{0981D097-A5A9-60EB-BC88-1C338046419B}"/>
              </a:ext>
            </a:extLst>
          </p:cNvPr>
          <p:cNvSpPr txBox="1"/>
          <p:nvPr/>
        </p:nvSpPr>
        <p:spPr>
          <a:xfrm>
            <a:off x="2650433" y="0"/>
            <a:ext cx="6891131" cy="584775"/>
          </a:xfrm>
          <a:prstGeom prst="rect">
            <a:avLst/>
          </a:prstGeom>
          <a:noFill/>
        </p:spPr>
        <p:txBody>
          <a:bodyPr wrap="square" rtlCol="0">
            <a:spAutoFit/>
          </a:bodyPr>
          <a:lstStyle/>
          <a:p>
            <a:pPr algn="ctr"/>
            <a:r>
              <a:rPr lang="en-US" sz="3200">
                <a:latin typeface="Arial Narrow" panose="020B0606020202030204" pitchFamily="34" charset="0"/>
              </a:rPr>
              <a:t>14 Colleges </a:t>
            </a:r>
            <a:r>
              <a:rPr lang="en-US" sz="3200" dirty="0">
                <a:latin typeface="Arial Narrow" panose="020B0606020202030204" pitchFamily="34" charset="0"/>
              </a:rPr>
              <a:t>S</a:t>
            </a:r>
            <a:r>
              <a:rPr lang="en-US" sz="3200">
                <a:latin typeface="Arial Narrow" panose="020B0606020202030204" pitchFamily="34" charset="0"/>
              </a:rPr>
              <a:t>tudied</a:t>
            </a:r>
            <a:endParaRPr lang="en-IN" sz="3200" dirty="0">
              <a:latin typeface="Arial Narrow" panose="020B0606020202030204" pitchFamily="34" charset="0"/>
            </a:endParaRPr>
          </a:p>
        </p:txBody>
      </p:sp>
    </p:spTree>
    <p:extLst>
      <p:ext uri="{BB962C8B-B14F-4D97-AF65-F5344CB8AC3E}">
        <p14:creationId xmlns:p14="http://schemas.microsoft.com/office/powerpoint/2010/main" xmlns="" val="378884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7D379150-F6B4-45C8-BE10-6B278AD400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12" name="Rectangle 11">
            <a:extLst>
              <a:ext uri="{FF2B5EF4-FFF2-40B4-BE49-F238E27FC236}">
                <a16:creationId xmlns:a16="http://schemas.microsoft.com/office/drawing/2014/main" xmlns="" id="{5FFCF544-A370-4A5D-A95F-CA6E0E7191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cxnSp>
        <p:nvCxnSpPr>
          <p:cNvPr id="14" name="Straight Connector 13">
            <a:extLst>
              <a:ext uri="{FF2B5EF4-FFF2-40B4-BE49-F238E27FC236}">
                <a16:creationId xmlns:a16="http://schemas.microsoft.com/office/drawing/2014/main" xmlns="" id="{6EEB3B97-A638-498B-8083-54191CE71E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xmlns="" id="{C33BF9DD-8A45-4EEE-B231-0A14D322E5F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C50AB17-3063-B5BC-87C5-4552531D301D}"/>
              </a:ext>
            </a:extLst>
          </p:cNvPr>
          <p:cNvSpPr>
            <a:spLocks noGrp="1"/>
          </p:cNvSpPr>
          <p:nvPr>
            <p:ph type="title"/>
          </p:nvPr>
        </p:nvSpPr>
        <p:spPr>
          <a:xfrm>
            <a:off x="4974771" y="634947"/>
            <a:ext cx="6574972" cy="862046"/>
          </a:xfrm>
        </p:spPr>
        <p:txBody>
          <a:bodyPr vert="horz" lIns="91440" tIns="45720" rIns="91440" bIns="45720" rtlCol="0" anchor="b">
            <a:normAutofit/>
          </a:bodyPr>
          <a:lstStyle/>
          <a:p>
            <a:r>
              <a:rPr lang="en-US" dirty="0"/>
              <a:t>Agenda</a:t>
            </a:r>
          </a:p>
        </p:txBody>
      </p:sp>
      <p:pic>
        <p:nvPicPr>
          <p:cNvPr id="7" name="Graphic 6" descr="Confused Person">
            <a:extLst>
              <a:ext uri="{FF2B5EF4-FFF2-40B4-BE49-F238E27FC236}">
                <a16:creationId xmlns:a16="http://schemas.microsoft.com/office/drawing/2014/main" xmlns="" id="{2C87BD14-9916-0DDE-62FA-8381D05BC558}"/>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633999" y="1296626"/>
            <a:ext cx="4001315" cy="4001315"/>
          </a:xfrm>
          <a:prstGeom prst="rect">
            <a:avLst/>
          </a:prstGeom>
        </p:spPr>
      </p:pic>
      <p:cxnSp>
        <p:nvCxnSpPr>
          <p:cNvPr id="18" name="Straight Connector 17">
            <a:extLst>
              <a:ext uri="{FF2B5EF4-FFF2-40B4-BE49-F238E27FC236}">
                <a16:creationId xmlns:a16="http://schemas.microsoft.com/office/drawing/2014/main" xmlns="" id="{9020DCC9-F851-4562-BB20-1AB3C51BFD0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xmlns="" id="{90169712-10DA-CC6B-287E-6062BC4E40C1}"/>
              </a:ext>
            </a:extLst>
          </p:cNvPr>
          <p:cNvSpPr txBox="1"/>
          <p:nvPr/>
        </p:nvSpPr>
        <p:spPr>
          <a:xfrm>
            <a:off x="4974769" y="2198914"/>
            <a:ext cx="6574973" cy="3670180"/>
          </a:xfrm>
          <a:prstGeom prst="rect">
            <a:avLst/>
          </a:prstGeom>
        </p:spPr>
        <p:txBody>
          <a:bodyPr vert="horz" lIns="0" tIns="45720" rIns="0" bIns="45720" rtlCol="0">
            <a:normAutofit fontScale="92500" lnSpcReduction="20000"/>
          </a:bodyPr>
          <a:lstStyle/>
          <a:p>
            <a:pPr marL="285750" indent="-285750" defTabSz="914400">
              <a:lnSpc>
                <a:spcPct val="90000"/>
              </a:lnSpc>
              <a:spcAft>
                <a:spcPts val="600"/>
              </a:spcAft>
              <a:buClr>
                <a:schemeClr val="accent1"/>
              </a:buClr>
              <a:buFont typeface="Calibri" panose="020F0502020204030204" pitchFamily="34" charset="0"/>
              <a:buChar char="•"/>
            </a:pPr>
            <a:r>
              <a:rPr lang="en-US" sz="3200" dirty="0">
                <a:solidFill>
                  <a:schemeClr val="tx1">
                    <a:lumMod val="75000"/>
                    <a:lumOff val="25000"/>
                  </a:schemeClr>
                </a:solidFill>
              </a:rPr>
              <a:t>Higher education in Telangana – the context for a study on assessments</a:t>
            </a:r>
          </a:p>
          <a:p>
            <a:pPr marL="285750" indent="-285750" defTabSz="914400">
              <a:lnSpc>
                <a:spcPct val="90000"/>
              </a:lnSpc>
              <a:spcAft>
                <a:spcPts val="600"/>
              </a:spcAft>
              <a:buClr>
                <a:schemeClr val="accent1"/>
              </a:buClr>
              <a:buFont typeface="Calibri" panose="020F0502020204030204" pitchFamily="34" charset="0"/>
              <a:buChar char="•"/>
            </a:pPr>
            <a:r>
              <a:rPr lang="en-US" sz="3200" dirty="0">
                <a:solidFill>
                  <a:schemeClr val="tx1">
                    <a:lumMod val="75000"/>
                    <a:lumOff val="25000"/>
                  </a:schemeClr>
                </a:solidFill>
              </a:rPr>
              <a:t>ISB study – Aims and scope</a:t>
            </a:r>
          </a:p>
          <a:p>
            <a:pPr marL="285750" indent="-285750" defTabSz="914400">
              <a:lnSpc>
                <a:spcPct val="90000"/>
              </a:lnSpc>
              <a:spcAft>
                <a:spcPts val="600"/>
              </a:spcAft>
              <a:buClr>
                <a:schemeClr val="accent1"/>
              </a:buClr>
              <a:buFont typeface="Calibri" panose="020F0502020204030204" pitchFamily="34" charset="0"/>
              <a:buChar char="•"/>
            </a:pPr>
            <a:r>
              <a:rPr lang="en-US" sz="3200" dirty="0">
                <a:solidFill>
                  <a:schemeClr val="tx1">
                    <a:lumMod val="75000"/>
                    <a:lumOff val="25000"/>
                  </a:schemeClr>
                </a:solidFill>
              </a:rPr>
              <a:t>Methodology</a:t>
            </a:r>
          </a:p>
          <a:p>
            <a:pPr marL="285750" indent="-285750" defTabSz="914400">
              <a:lnSpc>
                <a:spcPct val="90000"/>
              </a:lnSpc>
              <a:spcAft>
                <a:spcPts val="600"/>
              </a:spcAft>
              <a:buClr>
                <a:schemeClr val="accent1"/>
              </a:buClr>
              <a:buFont typeface="Calibri" panose="020F0502020204030204" pitchFamily="34" charset="0"/>
              <a:buChar char="•"/>
            </a:pPr>
            <a:r>
              <a:rPr lang="en-US" sz="3200" dirty="0">
                <a:solidFill>
                  <a:schemeClr val="tx1">
                    <a:lumMod val="75000"/>
                    <a:lumOff val="25000"/>
                  </a:schemeClr>
                </a:solidFill>
              </a:rPr>
              <a:t>Findings</a:t>
            </a:r>
          </a:p>
          <a:p>
            <a:pPr marL="285750" indent="-285750" defTabSz="914400">
              <a:lnSpc>
                <a:spcPct val="90000"/>
              </a:lnSpc>
              <a:spcAft>
                <a:spcPts val="600"/>
              </a:spcAft>
              <a:buClr>
                <a:schemeClr val="accent1"/>
              </a:buClr>
              <a:buFont typeface="Calibri" panose="020F0502020204030204" pitchFamily="34" charset="0"/>
              <a:buChar char="•"/>
            </a:pPr>
            <a:r>
              <a:rPr lang="en-US" sz="3200" dirty="0">
                <a:solidFill>
                  <a:schemeClr val="tx1">
                    <a:lumMod val="75000"/>
                    <a:lumOff val="25000"/>
                  </a:schemeClr>
                </a:solidFill>
              </a:rPr>
              <a:t>International best practices</a:t>
            </a:r>
          </a:p>
          <a:p>
            <a:pPr marL="285750" indent="-285750" defTabSz="914400">
              <a:lnSpc>
                <a:spcPct val="90000"/>
              </a:lnSpc>
              <a:spcAft>
                <a:spcPts val="600"/>
              </a:spcAft>
              <a:buClr>
                <a:schemeClr val="accent1"/>
              </a:buClr>
              <a:buFont typeface="Calibri" panose="020F0502020204030204" pitchFamily="34" charset="0"/>
              <a:buChar char="•"/>
            </a:pPr>
            <a:r>
              <a:rPr lang="en-US" sz="3200" dirty="0">
                <a:solidFill>
                  <a:schemeClr val="tx1">
                    <a:lumMod val="75000"/>
                    <a:lumOff val="25000"/>
                  </a:schemeClr>
                </a:solidFill>
              </a:rPr>
              <a:t>Key recommendations</a:t>
            </a:r>
          </a:p>
          <a:p>
            <a:pPr marL="285750" indent="-285750" defTabSz="914400">
              <a:lnSpc>
                <a:spcPct val="90000"/>
              </a:lnSpc>
              <a:spcAft>
                <a:spcPts val="600"/>
              </a:spcAft>
              <a:buClr>
                <a:schemeClr val="accent1"/>
              </a:buClr>
              <a:buFont typeface="Calibri" panose="020F0502020204030204" pitchFamily="34" charset="0"/>
              <a:buChar char="•"/>
            </a:pPr>
            <a:r>
              <a:rPr lang="en-US" sz="3200" dirty="0">
                <a:solidFill>
                  <a:schemeClr val="tx1">
                    <a:lumMod val="75000"/>
                    <a:lumOff val="25000"/>
                  </a:schemeClr>
                </a:solidFill>
              </a:rPr>
              <a:t>Implementation challenges – exploring success pilots</a:t>
            </a:r>
          </a:p>
        </p:txBody>
      </p:sp>
      <p:sp>
        <p:nvSpPr>
          <p:cNvPr id="20" name="Rectangle 19">
            <a:extLst>
              <a:ext uri="{FF2B5EF4-FFF2-40B4-BE49-F238E27FC236}">
                <a16:creationId xmlns:a16="http://schemas.microsoft.com/office/drawing/2014/main" xmlns="" id="{D5FBCAC9-BD8B-4F3B-AD74-EF37D42113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22" name="Rectangle 21">
            <a:extLst>
              <a:ext uri="{FF2B5EF4-FFF2-40B4-BE49-F238E27FC236}">
                <a16:creationId xmlns:a16="http://schemas.microsoft.com/office/drawing/2014/main" xmlns="" id="{9556C5A8-AD7E-4CE7-87BE-9EA3B5E178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xmlns="" val="1590951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36D16D1E-4205-49F5-BD2A-DA769947C1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12" name="Rectangle 11">
            <a:extLst>
              <a:ext uri="{FF2B5EF4-FFF2-40B4-BE49-F238E27FC236}">
                <a16:creationId xmlns:a16="http://schemas.microsoft.com/office/drawing/2014/main" xmlns="" id="{012FD100-C039-4E03-B5E4-2EDFA7290A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34193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cxnSp>
        <p:nvCxnSpPr>
          <p:cNvPr id="14" name="Straight Connector 13">
            <a:extLst>
              <a:ext uri="{FF2B5EF4-FFF2-40B4-BE49-F238E27FC236}">
                <a16:creationId xmlns:a16="http://schemas.microsoft.com/office/drawing/2014/main" xmlns="" id="{4418FCD2-8448-4A81-8EB4-72250F7827B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xmlns="" id="{FB5993E2-C02B-4335-ABA5-D8EC465551E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xmlns="" id="{C0B801A2-5622-4BE8-9AD2-C337A2CD00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2" name="Title 1">
            <a:extLst>
              <a:ext uri="{FF2B5EF4-FFF2-40B4-BE49-F238E27FC236}">
                <a16:creationId xmlns:a16="http://schemas.microsoft.com/office/drawing/2014/main" xmlns="" id="{0A570231-DE6A-158C-1C83-88EA4578BDBB}"/>
              </a:ext>
            </a:extLst>
          </p:cNvPr>
          <p:cNvSpPr>
            <a:spLocks noGrp="1"/>
          </p:cNvSpPr>
          <p:nvPr>
            <p:ph type="title"/>
          </p:nvPr>
        </p:nvSpPr>
        <p:spPr>
          <a:xfrm>
            <a:off x="492370" y="516835"/>
            <a:ext cx="3084844" cy="5772840"/>
          </a:xfrm>
        </p:spPr>
        <p:txBody>
          <a:bodyPr vert="horz" lIns="91440" tIns="45720" rIns="91440" bIns="45720" rtlCol="0" anchor="ctr">
            <a:normAutofit/>
          </a:bodyPr>
          <a:lstStyle/>
          <a:p>
            <a:pPr algn="ctr"/>
            <a:r>
              <a:rPr lang="en-US" sz="4000" dirty="0">
                <a:solidFill>
                  <a:srgbClr val="FFFFFF"/>
                </a:solidFill>
                <a:latin typeface="Times New Roman" panose="02020603050405020304" pitchFamily="18" charset="0"/>
                <a:cs typeface="Times New Roman" panose="02020603050405020304" pitchFamily="18" charset="0"/>
              </a:rPr>
              <a:t>Our Mandate </a:t>
            </a:r>
          </a:p>
        </p:txBody>
      </p:sp>
      <p:sp>
        <p:nvSpPr>
          <p:cNvPr id="20" name="Rectangle 19">
            <a:extLst>
              <a:ext uri="{FF2B5EF4-FFF2-40B4-BE49-F238E27FC236}">
                <a16:creationId xmlns:a16="http://schemas.microsoft.com/office/drawing/2014/main" xmlns="" id="{B7AF614F-5BC3-4086-99F5-B87C5847A07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graphicFrame>
        <p:nvGraphicFramePr>
          <p:cNvPr id="6" name="TextBox 2">
            <a:extLst>
              <a:ext uri="{FF2B5EF4-FFF2-40B4-BE49-F238E27FC236}">
                <a16:creationId xmlns:a16="http://schemas.microsoft.com/office/drawing/2014/main" xmlns="" id="{8154EDEF-D162-D0F7-A1BA-349046D4E0CC}"/>
              </a:ext>
            </a:extLst>
          </p:cNvPr>
          <p:cNvGraphicFramePr/>
          <p:nvPr>
            <p:extLst>
              <p:ext uri="{D42A27DB-BD31-4B8C-83A1-F6EECF244321}">
                <p14:modId xmlns:p14="http://schemas.microsoft.com/office/powerpoint/2010/main" xmlns="" val="869455495"/>
              </p:ext>
            </p:extLst>
          </p:nvPr>
        </p:nvGraphicFramePr>
        <p:xfrm>
          <a:off x="4366778" y="450066"/>
          <a:ext cx="7543409" cy="44035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12ED3C00-1D41-1D0D-6B2F-28C683DC7248}"/>
              </a:ext>
            </a:extLst>
          </p:cNvPr>
          <p:cNvSpPr txBox="1"/>
          <p:nvPr/>
        </p:nvSpPr>
        <p:spPr>
          <a:xfrm>
            <a:off x="4778363" y="5045794"/>
            <a:ext cx="6733667" cy="1554272"/>
          </a:xfrm>
          <a:prstGeom prst="rect">
            <a:avLst/>
          </a:prstGeom>
          <a:noFill/>
        </p:spPr>
        <p:txBody>
          <a:bodyPr wrap="square" rtlCol="0">
            <a:spAutoFit/>
          </a:bodyPr>
          <a:lstStyle/>
          <a:p>
            <a:pPr algn="ctr">
              <a:spcAft>
                <a:spcPts val="600"/>
              </a:spcAft>
            </a:pPr>
            <a:r>
              <a:rPr lang="en-IN" b="1" dirty="0">
                <a:latin typeface="Times New Roman" panose="02020603050405020304" pitchFamily="18" charset="0"/>
                <a:cs typeface="Times New Roman" panose="02020603050405020304" pitchFamily="18" charset="0"/>
              </a:rPr>
              <a:t>Implicit expectation</a:t>
            </a:r>
          </a:p>
          <a:p>
            <a:pPr algn="ctr">
              <a:spcAft>
                <a:spcPts val="600"/>
              </a:spcAft>
            </a:pPr>
            <a:r>
              <a:rPr lang="en-IN" dirty="0">
                <a:latin typeface="Times New Roman" panose="02020603050405020304" pitchFamily="18" charset="0"/>
                <a:cs typeface="Times New Roman" panose="02020603050405020304" pitchFamily="18" charset="0"/>
              </a:rPr>
              <a:t>Changes in assessment in any case will trigger the need to change in other aspects. Therefore identify and surface other changes required in the curriculum, pedagogy, teacher –readiness, resources, and infrastructure</a:t>
            </a:r>
          </a:p>
        </p:txBody>
      </p:sp>
      <p:pic>
        <p:nvPicPr>
          <p:cNvPr id="7" name="Picture 6">
            <a:extLst>
              <a:ext uri="{FF2B5EF4-FFF2-40B4-BE49-F238E27FC236}">
                <a16:creationId xmlns:a16="http://schemas.microsoft.com/office/drawing/2014/main" xmlns="" id="{01E60A44-7B0C-D6C6-3517-1B60DCFEA169}"/>
              </a:ext>
            </a:extLst>
          </p:cNvPr>
          <p:cNvPicPr>
            <a:picLocks noChangeAspect="1"/>
          </p:cNvPicPr>
          <p:nvPr/>
        </p:nvPicPr>
        <p:blipFill>
          <a:blip r:embed="rId6">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Tree>
    <p:extLst>
      <p:ext uri="{BB962C8B-B14F-4D97-AF65-F5344CB8AC3E}">
        <p14:creationId xmlns:p14="http://schemas.microsoft.com/office/powerpoint/2010/main" xmlns="" val="1784724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626760-3639-9C06-80C2-43E822C17FB7}"/>
              </a:ext>
            </a:extLst>
          </p:cNvPr>
          <p:cNvSpPr>
            <a:spLocks noGrp="1"/>
          </p:cNvSpPr>
          <p:nvPr>
            <p:ph type="title" idx="4294967295"/>
          </p:nvPr>
        </p:nvSpPr>
        <p:spPr>
          <a:xfrm>
            <a:off x="1066800" y="233445"/>
            <a:ext cx="10058400" cy="709930"/>
          </a:xfrm>
        </p:spPr>
        <p:txBody>
          <a:bodyPr>
            <a:normAutofit/>
          </a:bodyPr>
          <a:lstStyle/>
          <a:p>
            <a:pPr algn="ctr"/>
            <a:r>
              <a:rPr lang="en-US" sz="3200" dirty="0">
                <a:solidFill>
                  <a:srgbClr val="0070C0"/>
                </a:solidFill>
                <a:latin typeface="Times New Roman" panose="02020603050405020304" pitchFamily="18" charset="0"/>
                <a:cs typeface="Times New Roman" panose="02020603050405020304" pitchFamily="18" charset="0"/>
              </a:rPr>
              <a:t>Scope &amp; Methodology </a:t>
            </a:r>
          </a:p>
        </p:txBody>
      </p:sp>
      <p:sp>
        <p:nvSpPr>
          <p:cNvPr id="3" name="TextBox 2">
            <a:extLst>
              <a:ext uri="{FF2B5EF4-FFF2-40B4-BE49-F238E27FC236}">
                <a16:creationId xmlns:a16="http://schemas.microsoft.com/office/drawing/2014/main" xmlns="" id="{10CBF9FF-6188-26AA-34A1-161EECA4F3BD}"/>
              </a:ext>
            </a:extLst>
          </p:cNvPr>
          <p:cNvSpPr txBox="1"/>
          <p:nvPr/>
        </p:nvSpPr>
        <p:spPr>
          <a:xfrm>
            <a:off x="1066800" y="1319169"/>
            <a:ext cx="10456261" cy="503535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solidFill>
                  <a:srgbClr val="000000"/>
                </a:solidFill>
                <a:latin typeface="Times New Roman" panose="02020603050405020304" pitchFamily="18" charset="0"/>
              </a:rPr>
              <a:t>S</a:t>
            </a:r>
            <a:r>
              <a:rPr lang="en-US" sz="1800" b="0" i="0" u="none" strike="noStrike" baseline="0" dirty="0">
                <a:solidFill>
                  <a:srgbClr val="000000"/>
                </a:solidFill>
                <a:latin typeface="Times New Roman" panose="02020603050405020304" pitchFamily="18" charset="0"/>
              </a:rPr>
              <a:t>cope</a:t>
            </a:r>
            <a:r>
              <a:rPr lang="en-US" dirty="0">
                <a:solidFill>
                  <a:srgbClr val="000000"/>
                </a:solidFill>
                <a:latin typeface="Times New Roman" panose="02020603050405020304" pitchFamily="18" charset="0"/>
              </a:rPr>
              <a:t>: </a:t>
            </a:r>
            <a:r>
              <a:rPr lang="en-US" sz="1800" b="0" i="0" u="none" strike="noStrike" baseline="0" dirty="0">
                <a:solidFill>
                  <a:srgbClr val="000000"/>
                </a:solidFill>
                <a:latin typeface="Times New Roman" panose="02020603050405020304" pitchFamily="18" charset="0"/>
              </a:rPr>
              <a:t>degree studies (undergraduate programs) in Arts, Science, and Commerce and associate streams/disciplines </a:t>
            </a:r>
            <a:r>
              <a:rPr lang="en-US" dirty="0">
                <a:solidFill>
                  <a:srgbClr val="000000"/>
                </a:solidFill>
                <a:latin typeface="Times New Roman" panose="02020603050405020304" pitchFamily="18" charset="0"/>
              </a:rPr>
              <a:t>(</a:t>
            </a:r>
            <a:r>
              <a:rPr lang="en-US" sz="1800" b="0" i="0" u="none" strike="noStrike" baseline="0" dirty="0">
                <a:solidFill>
                  <a:srgbClr val="000000"/>
                </a:solidFill>
                <a:latin typeface="Times New Roman" panose="02020603050405020304" pitchFamily="18" charset="0"/>
              </a:rPr>
              <a:t>technical education such as engineering degree excluded ) </a:t>
            </a:r>
          </a:p>
          <a:p>
            <a:pPr marL="285750" indent="-285750">
              <a:lnSpc>
                <a:spcPct val="150000"/>
              </a:lnSpc>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Mixed methods study :</a:t>
            </a:r>
          </a:p>
          <a:p>
            <a:pPr marL="742950" lvl="1" indent="-285750">
              <a:lnSpc>
                <a:spcPct val="150000"/>
              </a:lnSpc>
              <a:buFont typeface="Arial" panose="020B0604020202020204" pitchFamily="34" charset="0"/>
              <a:buChar char="•"/>
            </a:pPr>
            <a:r>
              <a:rPr lang="en-US" b="1" i="0" u="none" strike="noStrike" baseline="0" dirty="0">
                <a:solidFill>
                  <a:srgbClr val="000000"/>
                </a:solidFill>
                <a:latin typeface="Times New Roman" panose="02020603050405020304" pitchFamily="18" charset="0"/>
              </a:rPr>
              <a:t>Survey</a:t>
            </a:r>
            <a:r>
              <a:rPr lang="en-US" b="0" i="0" u="none" strike="noStrike" baseline="0" dirty="0">
                <a:solidFill>
                  <a:srgbClr val="000000"/>
                </a:solidFill>
                <a:latin typeface="Times New Roman" panose="02020603050405020304" pitchFamily="18" charset="0"/>
              </a:rPr>
              <a:t>: A random sample across locations, regions, and demographic differences</a:t>
            </a:r>
          </a:p>
          <a:p>
            <a:pPr marL="1200150" lvl="2" indent="-285750">
              <a:lnSpc>
                <a:spcPct val="150000"/>
              </a:lnSpc>
              <a:buFont typeface="Arial" panose="020B0604020202020204" pitchFamily="34" charset="0"/>
              <a:buChar char="•"/>
            </a:pPr>
            <a:r>
              <a:rPr lang="en-US" dirty="0">
                <a:solidFill>
                  <a:srgbClr val="000000"/>
                </a:solidFill>
                <a:latin typeface="Times New Roman" panose="02020603050405020304" pitchFamily="18" charset="0"/>
              </a:rPr>
              <a:t>Q</a:t>
            </a:r>
            <a:r>
              <a:rPr lang="en-US" b="0" i="0" u="none" strike="noStrike" baseline="0" dirty="0">
                <a:solidFill>
                  <a:srgbClr val="000000"/>
                </a:solidFill>
                <a:latin typeface="Times New Roman" panose="02020603050405020304" pitchFamily="18" charset="0"/>
              </a:rPr>
              <a:t>uestionnaire survey was administered to </a:t>
            </a:r>
            <a:r>
              <a:rPr lang="en-US" b="0" i="0" u="none" strike="noStrike" baseline="0" dirty="0">
                <a:latin typeface="Times New Roman" panose="02020603050405020304" pitchFamily="18" charset="0"/>
              </a:rPr>
              <a:t>3322 students and 909 teachers </a:t>
            </a:r>
          </a:p>
          <a:p>
            <a:pPr marL="1200150" lvl="2" indent="-285750">
              <a:lnSpc>
                <a:spcPct val="150000"/>
              </a:lnSpc>
              <a:buFont typeface="Arial" panose="020B0604020202020204" pitchFamily="34" charset="0"/>
              <a:buChar char="•"/>
            </a:pPr>
            <a:r>
              <a:rPr lang="en-US" dirty="0">
                <a:latin typeface="Times New Roman" panose="02020603050405020304" pitchFamily="18" charset="0"/>
              </a:rPr>
              <a:t>Of which 692 students (21%) and 258 teachers (28%) responded </a:t>
            </a:r>
          </a:p>
          <a:p>
            <a:pPr marL="742950" lvl="1" indent="-285750">
              <a:lnSpc>
                <a:spcPct val="150000"/>
              </a:lnSpc>
              <a:buFont typeface="Arial" panose="020B0604020202020204" pitchFamily="34" charset="0"/>
              <a:buChar char="•"/>
            </a:pPr>
            <a:r>
              <a:rPr lang="en-US" b="1" dirty="0">
                <a:solidFill>
                  <a:srgbClr val="000000"/>
                </a:solidFill>
                <a:latin typeface="Times New Roman" panose="02020603050405020304" pitchFamily="18" charset="0"/>
              </a:rPr>
              <a:t>I</a:t>
            </a:r>
            <a:r>
              <a:rPr lang="en-US" b="1" i="0" u="none" strike="noStrike" baseline="0" dirty="0">
                <a:solidFill>
                  <a:srgbClr val="000000"/>
                </a:solidFill>
                <a:latin typeface="Times New Roman" panose="02020603050405020304" pitchFamily="18" charset="0"/>
              </a:rPr>
              <a:t>nterviews</a:t>
            </a:r>
            <a:r>
              <a:rPr lang="en-US" b="0" i="0" u="none" strike="noStrike" baseline="0" dirty="0">
                <a:solidFill>
                  <a:srgbClr val="000000"/>
                </a:solidFill>
                <a:latin typeface="Times New Roman" panose="02020603050405020304" pitchFamily="18" charset="0"/>
              </a:rPr>
              <a:t>: principals, teachers, and staff at 14 colleges (6 urban, 8 rural) and 10 state-run </a:t>
            </a:r>
            <a:r>
              <a:rPr lang="en-US" dirty="0">
                <a:solidFill>
                  <a:srgbClr val="000000"/>
                </a:solidFill>
                <a:latin typeface="Times New Roman" panose="02020603050405020304" pitchFamily="18" charset="0"/>
              </a:rPr>
              <a:t>and</a:t>
            </a:r>
            <a:r>
              <a:rPr lang="en-US" b="0" i="0" u="none" strike="noStrike" baseline="0" dirty="0">
                <a:solidFill>
                  <a:srgbClr val="000000"/>
                </a:solidFill>
                <a:latin typeface="Times New Roman" panose="02020603050405020304" pitchFamily="18" charset="0"/>
              </a:rPr>
              <a:t> 4 autonomous colleges were interviewed. Additionally, six vice-chancellors were interviewed. </a:t>
            </a:r>
          </a:p>
          <a:p>
            <a:pPr marL="742950" lvl="1" indent="-285750">
              <a:lnSpc>
                <a:spcPct val="150000"/>
              </a:lnSpc>
              <a:buFont typeface="Arial" panose="020B0604020202020204" pitchFamily="34" charset="0"/>
              <a:buChar char="•"/>
            </a:pPr>
            <a:r>
              <a:rPr lang="en-US" b="1" dirty="0">
                <a:solidFill>
                  <a:srgbClr val="000000"/>
                </a:solidFill>
                <a:latin typeface="Times New Roman" panose="02020603050405020304" pitchFamily="18" charset="0"/>
              </a:rPr>
              <a:t>Focus Group discussion</a:t>
            </a:r>
            <a:r>
              <a:rPr lang="en-US" dirty="0">
                <a:solidFill>
                  <a:srgbClr val="000000"/>
                </a:solidFill>
                <a:latin typeface="Times New Roman" panose="02020603050405020304" pitchFamily="18" charset="0"/>
              </a:rPr>
              <a:t>: 10 industry leaders across e-commerce, IT services, Automotive, Manufacturing, and hospitality were met to understand industry views/needs </a:t>
            </a:r>
            <a:endParaRPr lang="en-US" b="0" i="0" u="none" strike="noStrike" baseline="0" dirty="0">
              <a:solidFill>
                <a:srgbClr val="000000"/>
              </a:solidFill>
              <a:latin typeface="Times New Roman" panose="02020603050405020304" pitchFamily="18" charset="0"/>
            </a:endParaRPr>
          </a:p>
          <a:p>
            <a:pPr>
              <a:lnSpc>
                <a:spcPct val="150000"/>
              </a:lnSpc>
            </a:pPr>
            <a:endParaRPr lang="en-US" sz="1800" b="0" i="0" u="none" strike="noStrike" baseline="0" dirty="0">
              <a:solidFill>
                <a:srgbClr val="000000"/>
              </a:solidFill>
              <a:latin typeface="Times New Roman" panose="02020603050405020304" pitchFamily="18" charset="0"/>
            </a:endParaRPr>
          </a:p>
          <a:p>
            <a:pPr marL="285750" indent="-285750">
              <a:lnSpc>
                <a:spcPct val="150000"/>
              </a:lnSpc>
              <a:buFont typeface="Arial" panose="020B0604020202020204" pitchFamily="34" charset="0"/>
              <a:buChar char="•"/>
            </a:pPr>
            <a:endParaRPr lang="en-US" dirty="0"/>
          </a:p>
        </p:txBody>
      </p:sp>
      <p:pic>
        <p:nvPicPr>
          <p:cNvPr id="7" name="Picture 6">
            <a:extLst>
              <a:ext uri="{FF2B5EF4-FFF2-40B4-BE49-F238E27FC236}">
                <a16:creationId xmlns:a16="http://schemas.microsoft.com/office/drawing/2014/main" xmlns="" id="{4461ED08-F28A-458C-F098-DE8D607CC34C}"/>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Tree>
    <p:extLst>
      <p:ext uri="{BB962C8B-B14F-4D97-AF65-F5344CB8AC3E}">
        <p14:creationId xmlns:p14="http://schemas.microsoft.com/office/powerpoint/2010/main" xmlns="" val="1930624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1CD09-5F77-3A16-2971-D28AE129F34B}"/>
              </a:ext>
            </a:extLst>
          </p:cNvPr>
          <p:cNvSpPr>
            <a:spLocks noGrp="1"/>
          </p:cNvSpPr>
          <p:nvPr>
            <p:ph type="title" idx="4294967295"/>
          </p:nvPr>
        </p:nvSpPr>
        <p:spPr>
          <a:xfrm>
            <a:off x="958921" y="1"/>
            <a:ext cx="10274157" cy="657546"/>
          </a:xfrm>
        </p:spPr>
        <p:txBody>
          <a:bodyPr>
            <a:normAutofit/>
          </a:bodyPr>
          <a:lstStyle/>
          <a:p>
            <a:pPr algn="ctr"/>
            <a:r>
              <a:rPr lang="en-US" sz="3200" b="0" i="0" u="none" strike="noStrike" baseline="0" dirty="0">
                <a:solidFill>
                  <a:srgbClr val="0070C0"/>
                </a:solidFill>
                <a:latin typeface="Times New Roman" panose="02020603050405020304" pitchFamily="18" charset="0"/>
                <a:cs typeface="Times New Roman" panose="02020603050405020304" pitchFamily="18" charset="0"/>
              </a:rPr>
              <a:t> Major findings</a:t>
            </a:r>
            <a:endParaRPr lang="en-US" sz="3200" dirty="0">
              <a:solidFill>
                <a:srgbClr val="0070C0"/>
              </a:solidFill>
            </a:endParaRPr>
          </a:p>
        </p:txBody>
      </p:sp>
      <p:sp>
        <p:nvSpPr>
          <p:cNvPr id="4" name="TextBox 3">
            <a:extLst>
              <a:ext uri="{FF2B5EF4-FFF2-40B4-BE49-F238E27FC236}">
                <a16:creationId xmlns:a16="http://schemas.microsoft.com/office/drawing/2014/main" xmlns="" id="{4F7761E2-2CD0-0E21-C4D3-0421EB35E056}"/>
              </a:ext>
            </a:extLst>
          </p:cNvPr>
          <p:cNvSpPr txBox="1"/>
          <p:nvPr/>
        </p:nvSpPr>
        <p:spPr>
          <a:xfrm>
            <a:off x="778783" y="607729"/>
            <a:ext cx="11094720" cy="5105500"/>
          </a:xfrm>
          <a:prstGeom prst="rect">
            <a:avLst/>
          </a:prstGeom>
          <a:noFill/>
        </p:spPr>
        <p:txBody>
          <a:bodyPr wrap="square">
            <a:spAutoFit/>
          </a:bodyPr>
          <a:lstStyle/>
          <a:p>
            <a:pPr marL="342900" indent="-342900">
              <a:buFont typeface="Arial" panose="020B0604020202020204" pitchFamily="34" charset="0"/>
              <a:buChar char="•"/>
            </a:pPr>
            <a:r>
              <a:rPr lang="en-US" sz="2000" b="1" i="0" u="none" strike="noStrike" baseline="0" dirty="0">
                <a:solidFill>
                  <a:srgbClr val="000000"/>
                </a:solidFill>
                <a:latin typeface="Times New Roman" panose="02020603050405020304" pitchFamily="18" charset="0"/>
              </a:rPr>
              <a:t>41% </a:t>
            </a:r>
            <a:r>
              <a:rPr lang="en-US" sz="1800" b="0" i="0" u="none" strike="noStrike" baseline="0" dirty="0">
                <a:solidFill>
                  <a:srgbClr val="000000"/>
                </a:solidFill>
                <a:latin typeface="Times New Roman" panose="02020603050405020304" pitchFamily="18" charset="0"/>
              </a:rPr>
              <a:t>of teachers are unhappy with the present evaluation and examination system. </a:t>
            </a:r>
          </a:p>
          <a:p>
            <a:pPr marL="285750" indent="-285750" algn="just">
              <a:lnSpc>
                <a:spcPct val="150000"/>
              </a:lnSpc>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Only </a:t>
            </a:r>
            <a:r>
              <a:rPr lang="en-US" sz="2000" b="1" i="0" u="none" strike="noStrike" baseline="0" dirty="0">
                <a:solidFill>
                  <a:srgbClr val="000000"/>
                </a:solidFill>
                <a:latin typeface="Times New Roman" panose="02020603050405020304" pitchFamily="18" charset="0"/>
              </a:rPr>
              <a:t>14% </a:t>
            </a:r>
            <a:r>
              <a:rPr lang="en-US" sz="1800" b="0" i="0" u="none" strike="noStrike" baseline="0" dirty="0">
                <a:solidFill>
                  <a:srgbClr val="000000"/>
                </a:solidFill>
                <a:latin typeface="Times New Roman" panose="02020603050405020304" pitchFamily="18" charset="0"/>
              </a:rPr>
              <a:t>of the </a:t>
            </a:r>
            <a:r>
              <a:rPr lang="en-US" dirty="0">
                <a:solidFill>
                  <a:srgbClr val="000000"/>
                </a:solidFill>
                <a:latin typeface="Times New Roman" panose="02020603050405020304" pitchFamily="18" charset="0"/>
              </a:rPr>
              <a:t>s</a:t>
            </a:r>
            <a:r>
              <a:rPr lang="en-US" sz="1800" b="0" i="0" u="none" strike="noStrike" baseline="0" dirty="0">
                <a:solidFill>
                  <a:srgbClr val="000000"/>
                </a:solidFill>
                <a:latin typeface="Times New Roman" panose="02020603050405020304" pitchFamily="18" charset="0"/>
              </a:rPr>
              <a:t>tudents think the present evaluation system is &gt; 80% effective. </a:t>
            </a:r>
          </a:p>
          <a:p>
            <a:pPr marL="285750" indent="-285750" algn="just">
              <a:lnSpc>
                <a:spcPct val="150000"/>
              </a:lnSpc>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Students want industry-desired skills to improve their employment prospects and want to learn and be assessed through internships, practical field studies, and projects. </a:t>
            </a:r>
            <a:endParaRPr lang="en-US" dirty="0">
              <a:solidFill>
                <a:srgbClr val="000000"/>
              </a:solidFill>
              <a:latin typeface="Symbol" panose="05050102010706020507" pitchFamily="18" charset="2"/>
            </a:endParaRPr>
          </a:p>
          <a:p>
            <a:pPr marL="285750" indent="-285750" algn="just">
              <a:lnSpc>
                <a:spcPct val="150000"/>
              </a:lnSpc>
              <a:buFont typeface="Arial" panose="020B0604020202020204" pitchFamily="34" charset="0"/>
              <a:buChar char="•"/>
            </a:pPr>
            <a:r>
              <a:rPr lang="en-US" dirty="0">
                <a:solidFill>
                  <a:srgbClr val="000000"/>
                </a:solidFill>
                <a:latin typeface="Times New Roman" panose="02020603050405020304" pitchFamily="18" charset="0"/>
              </a:rPr>
              <a:t>Some</a:t>
            </a:r>
            <a:r>
              <a:rPr lang="en-US" sz="1800" b="0" i="0" u="none" strike="noStrike" baseline="0" dirty="0">
                <a:solidFill>
                  <a:srgbClr val="000000"/>
                </a:solidFill>
                <a:latin typeface="Times New Roman" panose="02020603050405020304" pitchFamily="18" charset="0"/>
              </a:rPr>
              <a:t> autonomous colleges have already moved toward ‘formative assessment.’ </a:t>
            </a:r>
          </a:p>
          <a:p>
            <a:pPr marL="285750" indent="-285750" algn="just">
              <a:lnSpc>
                <a:spcPct val="150000"/>
              </a:lnSpc>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The state has made significant progress in the use of technology in many areas </a:t>
            </a:r>
            <a:r>
              <a:rPr lang="en-US" dirty="0">
                <a:solidFill>
                  <a:srgbClr val="000000"/>
                </a:solidFill>
                <a:latin typeface="Times New Roman" panose="02020603050405020304" pitchFamily="18" charset="0"/>
              </a:rPr>
              <a:t>like</a:t>
            </a:r>
            <a:r>
              <a:rPr lang="en-US" sz="1800" b="0" i="0" u="none" strike="noStrike" baseline="0" dirty="0">
                <a:solidFill>
                  <a:srgbClr val="000000"/>
                </a:solidFill>
                <a:latin typeface="Times New Roman" panose="02020603050405020304" pitchFamily="18" charset="0"/>
              </a:rPr>
              <a:t> admissions and student records management. E.g.: DOST</a:t>
            </a:r>
          </a:p>
          <a:p>
            <a:pPr algn="just">
              <a:lnSpc>
                <a:spcPct val="150000"/>
              </a:lnSpc>
            </a:pPr>
            <a:r>
              <a:rPr lang="en-US" sz="1800" b="0" i="0" u="none" strike="noStrike" baseline="0" dirty="0">
                <a:solidFill>
                  <a:srgbClr val="000000"/>
                </a:solidFill>
                <a:latin typeface="Times New Roman" panose="02020603050405020304" pitchFamily="18" charset="0"/>
              </a:rPr>
              <a:t>• Industry leaders point to the need  to assess </a:t>
            </a:r>
            <a:r>
              <a:rPr lang="en-US" b="1" dirty="0">
                <a:solidFill>
                  <a:srgbClr val="000000"/>
                </a:solidFill>
                <a:latin typeface="Times New Roman" panose="02020603050405020304" pitchFamily="18" charset="0"/>
              </a:rPr>
              <a:t>L</a:t>
            </a:r>
            <a:r>
              <a:rPr lang="en-US" sz="1800" b="1" i="0" u="none" strike="noStrike" baseline="0" dirty="0">
                <a:solidFill>
                  <a:srgbClr val="000000"/>
                </a:solidFill>
                <a:latin typeface="Times New Roman" panose="02020603050405020304" pitchFamily="18" charset="0"/>
              </a:rPr>
              <a:t>ife &amp; Work  </a:t>
            </a:r>
            <a:r>
              <a:rPr lang="en-US" sz="1800" b="0" i="0" u="none" strike="noStrike" baseline="0" dirty="0">
                <a:solidFill>
                  <a:srgbClr val="000000"/>
                </a:solidFill>
                <a:latin typeface="Times New Roman" panose="02020603050405020304" pitchFamily="18" charset="0"/>
              </a:rPr>
              <a:t>skills:</a:t>
            </a:r>
          </a:p>
          <a:p>
            <a:pPr marL="857250" lvl="1" indent="-400050" algn="just">
              <a:buAutoNum type="romanLcParenR"/>
            </a:pPr>
            <a:r>
              <a:rPr lang="en-US" dirty="0">
                <a:solidFill>
                  <a:srgbClr val="000000"/>
                </a:solidFill>
                <a:latin typeface="Times New Roman" panose="02020603050405020304" pitchFamily="18" charset="0"/>
              </a:rPr>
              <a:t>S</a:t>
            </a:r>
            <a:r>
              <a:rPr lang="en-US" b="0" i="0" u="none" strike="noStrike" baseline="0" dirty="0">
                <a:solidFill>
                  <a:srgbClr val="000000"/>
                </a:solidFill>
                <a:latin typeface="Times New Roman" panose="02020603050405020304" pitchFamily="18" charset="0"/>
              </a:rPr>
              <a:t>ocial and emotional skills, </a:t>
            </a:r>
          </a:p>
          <a:p>
            <a:pPr marL="857250" lvl="1" indent="-400050" algn="just">
              <a:buAutoNum type="romanLcParenR"/>
            </a:pPr>
            <a:r>
              <a:rPr lang="en-US" b="0" i="0" u="none" strike="noStrike" baseline="0" dirty="0">
                <a:solidFill>
                  <a:srgbClr val="000000"/>
                </a:solidFill>
                <a:latin typeface="Times New Roman" panose="02020603050405020304" pitchFamily="18" charset="0"/>
              </a:rPr>
              <a:t>Strong </a:t>
            </a:r>
            <a:r>
              <a:rPr lang="en-US" b="0" i="0" u="none" strike="noStrike" baseline="0">
                <a:solidFill>
                  <a:srgbClr val="000000"/>
                </a:solidFill>
                <a:latin typeface="Times New Roman" panose="02020603050405020304" pitchFamily="18" charset="0"/>
              </a:rPr>
              <a:t>work ethic </a:t>
            </a:r>
            <a:endParaRPr lang="en-US" b="0" i="0" u="none" strike="noStrike" baseline="0" dirty="0">
              <a:solidFill>
                <a:srgbClr val="000000"/>
              </a:solidFill>
              <a:latin typeface="Times New Roman" panose="02020603050405020304" pitchFamily="18" charset="0"/>
            </a:endParaRPr>
          </a:p>
          <a:p>
            <a:pPr marL="857250" lvl="1" indent="-400050" algn="just">
              <a:buAutoNum type="romanLcParenR"/>
            </a:pPr>
            <a:r>
              <a:rPr lang="en-US" dirty="0">
                <a:solidFill>
                  <a:srgbClr val="000000"/>
                </a:solidFill>
                <a:latin typeface="Times New Roman" panose="02020603050405020304" pitchFamily="18" charset="0"/>
              </a:rPr>
              <a:t>C</a:t>
            </a:r>
            <a:r>
              <a:rPr lang="en-US" b="0" i="0" u="none" strike="noStrike" baseline="0" dirty="0">
                <a:solidFill>
                  <a:srgbClr val="000000"/>
                </a:solidFill>
                <a:latin typeface="Times New Roman" panose="02020603050405020304" pitchFamily="18" charset="0"/>
              </a:rPr>
              <a:t>ritical and integrative thinking </a:t>
            </a:r>
          </a:p>
          <a:p>
            <a:pPr marL="857250" lvl="1" indent="-400050" algn="just">
              <a:buAutoNum type="romanLcParenR"/>
            </a:pPr>
            <a:r>
              <a:rPr lang="en-US" dirty="0">
                <a:solidFill>
                  <a:srgbClr val="000000"/>
                </a:solidFill>
                <a:latin typeface="Times New Roman" panose="02020603050405020304" pitchFamily="18" charset="0"/>
              </a:rPr>
              <a:t>C</a:t>
            </a:r>
            <a:r>
              <a:rPr lang="en-US" b="0" i="0" u="none" strike="noStrike" baseline="0" dirty="0">
                <a:solidFill>
                  <a:srgbClr val="000000"/>
                </a:solidFill>
                <a:latin typeface="Times New Roman" panose="02020603050405020304" pitchFamily="18" charset="0"/>
              </a:rPr>
              <a:t>ommunication and </a:t>
            </a:r>
          </a:p>
          <a:p>
            <a:pPr marL="857250" lvl="1" indent="-400050" algn="just">
              <a:buAutoNum type="romanLcParenR"/>
            </a:pPr>
            <a:r>
              <a:rPr lang="en-US" b="0" i="0" u="none" strike="noStrike" baseline="0" dirty="0">
                <a:solidFill>
                  <a:srgbClr val="000000"/>
                </a:solidFill>
                <a:latin typeface="Times New Roman" panose="02020603050405020304" pitchFamily="18" charset="0"/>
              </a:rPr>
              <a:t>Collaboration/teamwork</a:t>
            </a:r>
          </a:p>
          <a:p>
            <a:pPr algn="just">
              <a:lnSpc>
                <a:spcPct val="150000"/>
              </a:lnSpc>
            </a:pPr>
            <a:r>
              <a:rPr lang="en-US" sz="1800" b="0" i="0" u="none" strike="noStrike" baseline="0" dirty="0">
                <a:solidFill>
                  <a:srgbClr val="000000"/>
                </a:solidFill>
                <a:latin typeface="Times New Roman" panose="02020603050405020304" pitchFamily="18" charset="0"/>
              </a:rPr>
              <a:t>• </a:t>
            </a:r>
            <a:r>
              <a:rPr lang="en-US" sz="1800" b="0" i="1" u="none" strike="noStrike" baseline="0" dirty="0">
                <a:solidFill>
                  <a:srgbClr val="000000"/>
                </a:solidFill>
                <a:latin typeface="Times New Roman" panose="02020603050405020304" pitchFamily="18" charset="0"/>
              </a:rPr>
              <a:t>Competency assessment </a:t>
            </a:r>
            <a:r>
              <a:rPr lang="en-US" i="1" dirty="0">
                <a:solidFill>
                  <a:srgbClr val="000000"/>
                </a:solidFill>
                <a:latin typeface="Times New Roman" panose="02020603050405020304" pitchFamily="18" charset="0"/>
              </a:rPr>
              <a:t>in addition to m</a:t>
            </a:r>
            <a:r>
              <a:rPr lang="en-US" sz="1800" b="0" i="1" u="none" strike="noStrike" baseline="0" dirty="0">
                <a:solidFill>
                  <a:srgbClr val="000000"/>
                </a:solidFill>
                <a:latin typeface="Times New Roman" panose="02020603050405020304" pitchFamily="18" charset="0"/>
              </a:rPr>
              <a:t>arks sheets/grade transcripts -</a:t>
            </a:r>
            <a:r>
              <a:rPr lang="en-US" i="1" dirty="0">
                <a:solidFill>
                  <a:srgbClr val="000000"/>
                </a:solidFill>
                <a:latin typeface="Times New Roman" panose="02020603050405020304" pitchFamily="18" charset="0"/>
              </a:rPr>
              <a:t>need of </a:t>
            </a:r>
            <a:r>
              <a:rPr lang="en-US" sz="1800" b="0" i="1" u="none" strike="noStrike" baseline="0" dirty="0">
                <a:solidFill>
                  <a:srgbClr val="000000"/>
                </a:solidFill>
                <a:latin typeface="Times New Roman" panose="02020603050405020304" pitchFamily="18" charset="0"/>
              </a:rPr>
              <a:t>industry</a:t>
            </a:r>
            <a:endParaRPr lang="en-US" sz="1800" b="0" i="0" u="none" strike="noStrike" baseline="0" dirty="0">
              <a:solidFill>
                <a:srgbClr val="000000"/>
              </a:solidFill>
              <a:latin typeface="Times New Roman" panose="02020603050405020304" pitchFamily="18" charset="0"/>
            </a:endParaRPr>
          </a:p>
        </p:txBody>
      </p:sp>
      <p:pic>
        <p:nvPicPr>
          <p:cNvPr id="6" name="Picture 5">
            <a:extLst>
              <a:ext uri="{FF2B5EF4-FFF2-40B4-BE49-F238E27FC236}">
                <a16:creationId xmlns:a16="http://schemas.microsoft.com/office/drawing/2014/main" xmlns="" id="{08760810-3B7B-31D7-EB9E-E42FC02D2A98}"/>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Tree>
    <p:extLst>
      <p:ext uri="{BB962C8B-B14F-4D97-AF65-F5344CB8AC3E}">
        <p14:creationId xmlns:p14="http://schemas.microsoft.com/office/powerpoint/2010/main" xmlns="" val="3726092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A9A62B-E38F-4E67-C18E-55ADA8DE7DB9}"/>
              </a:ext>
            </a:extLst>
          </p:cNvPr>
          <p:cNvSpPr>
            <a:spLocks noGrp="1"/>
          </p:cNvSpPr>
          <p:nvPr>
            <p:ph type="title" idx="4294967295"/>
          </p:nvPr>
        </p:nvSpPr>
        <p:spPr>
          <a:xfrm>
            <a:off x="1066800" y="380033"/>
            <a:ext cx="10058400" cy="902229"/>
          </a:xfrm>
        </p:spPr>
        <p:txBody>
          <a:bodyPr>
            <a:normAutofit/>
          </a:bodyPr>
          <a:lstStyle/>
          <a:p>
            <a:pPr algn="ctr"/>
            <a:r>
              <a:rPr lang="en-US" sz="3200" dirty="0">
                <a:solidFill>
                  <a:srgbClr val="0070C0"/>
                </a:solidFill>
                <a:latin typeface="Times New Roman" panose="02020603050405020304" pitchFamily="18" charset="0"/>
                <a:cs typeface="Times New Roman" panose="02020603050405020304" pitchFamily="18" charset="0"/>
              </a:rPr>
              <a:t>Learnings from international best practices</a:t>
            </a:r>
          </a:p>
        </p:txBody>
      </p:sp>
      <p:sp>
        <p:nvSpPr>
          <p:cNvPr id="3" name="Content Placeholder 2">
            <a:extLst>
              <a:ext uri="{FF2B5EF4-FFF2-40B4-BE49-F238E27FC236}">
                <a16:creationId xmlns:a16="http://schemas.microsoft.com/office/drawing/2014/main" xmlns="" id="{265B0AFD-AF19-58F6-4481-2FADBB5F2C8C}"/>
              </a:ext>
            </a:extLst>
          </p:cNvPr>
          <p:cNvSpPr>
            <a:spLocks noGrp="1"/>
          </p:cNvSpPr>
          <p:nvPr>
            <p:ph idx="4294967295"/>
          </p:nvPr>
        </p:nvSpPr>
        <p:spPr>
          <a:xfrm>
            <a:off x="1259839" y="1417637"/>
            <a:ext cx="10058400" cy="4022725"/>
          </a:xfrm>
        </p:spPr>
        <p:txBody>
          <a:bodyPr>
            <a:normAutofit fontScale="92500" lnSpcReduction="10000"/>
          </a:bodyPr>
          <a:lstStyle/>
          <a:p>
            <a:pPr marL="457200" indent="-457200">
              <a:buClr>
                <a:schemeClr val="tx1"/>
              </a:buClr>
              <a:buFont typeface="+mj-lt"/>
              <a:buAutoNum type="arabicPeriod"/>
            </a:pPr>
            <a:r>
              <a:rPr lang="en-US" sz="2400" dirty="0">
                <a:latin typeface="Times New Roman" panose="02020603050405020304" pitchFamily="18" charset="0"/>
                <a:cs typeface="Times New Roman" panose="02020603050405020304" pitchFamily="18" charset="0"/>
              </a:rPr>
              <a:t>Extensive use of Technology for teaching and assessment </a:t>
            </a:r>
          </a:p>
          <a:p>
            <a:pPr marL="457200" indent="-457200">
              <a:buClr>
                <a:schemeClr val="tx1"/>
              </a:buClr>
              <a:buFont typeface="+mj-lt"/>
              <a:buAutoNum type="arabicPeriod"/>
            </a:pPr>
            <a:r>
              <a:rPr lang="en-US" sz="2400" dirty="0">
                <a:latin typeface="Times New Roman" panose="02020603050405020304" pitchFamily="18" charset="0"/>
                <a:cs typeface="Times New Roman" panose="02020603050405020304" pitchFamily="18" charset="0"/>
              </a:rPr>
              <a:t>Focus on Student-Centered Learning </a:t>
            </a:r>
          </a:p>
          <a:p>
            <a:pPr marL="457200" indent="-457200">
              <a:buClr>
                <a:schemeClr val="tx1"/>
              </a:buClr>
              <a:buFont typeface="+mj-lt"/>
              <a:buAutoNum type="arabicPeriod"/>
            </a:pPr>
            <a:r>
              <a:rPr lang="en-US" sz="2400" dirty="0">
                <a:latin typeface="Times New Roman" panose="02020603050405020304" pitchFamily="18" charset="0"/>
                <a:cs typeface="Times New Roman" panose="02020603050405020304" pitchFamily="18" charset="0"/>
              </a:rPr>
              <a:t>Use of application-oriented assessment tools (Quizzes, self-reviewed and peer-reviewed reports, live projects, group projects, internships, virtual labs, industry visits)</a:t>
            </a:r>
          </a:p>
          <a:p>
            <a:pPr marL="457200" indent="-457200">
              <a:buClr>
                <a:schemeClr val="tx1"/>
              </a:buClr>
              <a:buFont typeface="+mj-lt"/>
              <a:buAutoNum type="arabicPeriod"/>
            </a:pPr>
            <a:r>
              <a:rPr lang="en-US" sz="2400" dirty="0">
                <a:latin typeface="Times New Roman" panose="02020603050405020304" pitchFamily="18" charset="0"/>
                <a:cs typeface="Times New Roman" panose="02020603050405020304" pitchFamily="18" charset="0"/>
              </a:rPr>
              <a:t>Continuous evaluation with academic support (performance-based assessments, self-assessments, and peer assessments)</a:t>
            </a:r>
          </a:p>
          <a:p>
            <a:pPr marL="457200" indent="-457200">
              <a:buClr>
                <a:schemeClr val="tx1"/>
              </a:buClr>
              <a:buFont typeface="+mj-lt"/>
              <a:buAutoNum type="arabicPeriod"/>
            </a:pPr>
            <a:r>
              <a:rPr lang="en-US" sz="2400" dirty="0">
                <a:latin typeface="Times New Roman" panose="02020603050405020304" pitchFamily="18" charset="0"/>
                <a:cs typeface="Times New Roman" panose="02020603050405020304" pitchFamily="18" charset="0"/>
              </a:rPr>
              <a:t>Transparency and communication in the assessment system</a:t>
            </a:r>
          </a:p>
          <a:p>
            <a:pPr marL="457200" indent="-457200">
              <a:buClr>
                <a:schemeClr val="tx1"/>
              </a:buClr>
              <a:buFont typeface="+mj-lt"/>
              <a:buAutoNum type="arabicPeriod"/>
            </a:pPr>
            <a:r>
              <a:rPr lang="en-US" sz="2400" dirty="0">
                <a:latin typeface="Times New Roman" panose="02020603050405020304" pitchFamily="18" charset="0"/>
                <a:cs typeface="Times New Roman" panose="02020603050405020304" pitchFamily="18" charset="0"/>
              </a:rPr>
              <a:t>Tech tools for online evaluation (LMS, surveys, VC, test tools, AI-powered tools)</a:t>
            </a:r>
          </a:p>
          <a:p>
            <a:pPr marL="457200" indent="-457200">
              <a:buClr>
                <a:schemeClr val="tx1"/>
              </a:buClr>
              <a:buFont typeface="+mj-lt"/>
              <a:buAutoNum type="arabicPeriod"/>
            </a:pPr>
            <a:r>
              <a:rPr lang="en-US" sz="2400" dirty="0">
                <a:latin typeface="Times New Roman" panose="02020603050405020304" pitchFamily="18" charset="0"/>
                <a:cs typeface="Times New Roman" panose="02020603050405020304" pitchFamily="18" charset="0"/>
              </a:rPr>
              <a:t>Adopting Bloom’s Taxonomy</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a:p>
            <a:endParaRPr lang="en-US" dirty="0"/>
          </a:p>
        </p:txBody>
      </p:sp>
      <p:pic>
        <p:nvPicPr>
          <p:cNvPr id="6" name="Picture 5">
            <a:extLst>
              <a:ext uri="{FF2B5EF4-FFF2-40B4-BE49-F238E27FC236}">
                <a16:creationId xmlns:a16="http://schemas.microsoft.com/office/drawing/2014/main" xmlns="" id="{0CDB7C9B-A3FF-2911-228F-A3DB2189CBE0}"/>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Tree>
    <p:extLst>
      <p:ext uri="{BB962C8B-B14F-4D97-AF65-F5344CB8AC3E}">
        <p14:creationId xmlns:p14="http://schemas.microsoft.com/office/powerpoint/2010/main" xmlns="" val="2381616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7F607E1-7085-1FF1-0F6A-1D83DC4CC6CD}"/>
              </a:ext>
            </a:extLst>
          </p:cNvPr>
          <p:cNvSpPr txBox="1"/>
          <p:nvPr/>
        </p:nvSpPr>
        <p:spPr>
          <a:xfrm>
            <a:off x="285749" y="1037822"/>
            <a:ext cx="11649075" cy="5262979"/>
          </a:xfrm>
          <a:prstGeom prst="rect">
            <a:avLst/>
          </a:prstGeom>
          <a:noFill/>
        </p:spPr>
        <p:txBody>
          <a:bodyPr wrap="square">
            <a:spAutoFit/>
          </a:bodyPr>
          <a:lstStyle/>
          <a:p>
            <a:r>
              <a:rPr lang="en-US" sz="16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Emphasize ‘formative assessment’ -  progressively provide 50% weight 	Simultaneously, de-emphasize rote learning </a:t>
            </a:r>
          </a:p>
          <a:p>
            <a:pPr marL="1257300" lvl="2"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reduce summative assessments (annual exams) </a:t>
            </a:r>
          </a:p>
          <a:p>
            <a:pPr marL="1257300" lvl="2"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innovate assessment designs and methods - align with future needs. </a:t>
            </a:r>
          </a:p>
          <a:p>
            <a:pPr marL="1714500" lvl="3" indent="-342900">
              <a:buFont typeface="Arial" panose="020B0604020202020204" pitchFamily="34" charset="0"/>
              <a:buChar char="•"/>
            </a:pPr>
            <a:r>
              <a:rPr lang="en-US" sz="2400" i="1" dirty="0">
                <a:latin typeface="Times New Roman" panose="02020603050405020304" pitchFamily="18" charset="0"/>
                <a:cs typeface="Times New Roman" panose="02020603050405020304" pitchFamily="18" charset="0"/>
              </a:rPr>
              <a:t>Examples: field visits, projects studies, internships, industry visits, problem-solving projects, continuous assessment and feedback through periodic quizzes, online simulations, and reflection papers, etc.</a:t>
            </a:r>
          </a:p>
          <a:p>
            <a:r>
              <a:rPr lang="en-US" sz="2400" dirty="0">
                <a:latin typeface="Times New Roman" panose="02020603050405020304" pitchFamily="18" charset="0"/>
                <a:cs typeface="Times New Roman" panose="02020603050405020304" pitchFamily="18" charset="0"/>
              </a:rPr>
              <a:t>•	Focus on assessing 21</a:t>
            </a:r>
            <a:r>
              <a:rPr lang="en-US" sz="2400" baseline="30000" dirty="0">
                <a:latin typeface="Times New Roman" panose="02020603050405020304" pitchFamily="18" charset="0"/>
                <a:cs typeface="Times New Roman" panose="02020603050405020304" pitchFamily="18" charset="0"/>
              </a:rPr>
              <a:t>st</a:t>
            </a:r>
            <a:r>
              <a:rPr lang="en-US" sz="2400" dirty="0">
                <a:latin typeface="Times New Roman" panose="02020603050405020304" pitchFamily="18" charset="0"/>
                <a:cs typeface="Times New Roman" panose="02020603050405020304" pitchFamily="18" charset="0"/>
              </a:rPr>
              <a:t>-century skills </a:t>
            </a:r>
          </a:p>
          <a:p>
            <a:pPr lvl="2"/>
            <a:r>
              <a:rPr lang="en-US" sz="2400" dirty="0">
                <a:latin typeface="Times New Roman" panose="02020603050405020304" pitchFamily="18" charset="0"/>
                <a:cs typeface="Times New Roman" panose="02020603050405020304" pitchFamily="18" charset="0"/>
              </a:rPr>
              <a:t>i) critical and integrative thinking, </a:t>
            </a:r>
          </a:p>
          <a:p>
            <a:pPr lvl="2"/>
            <a:r>
              <a:rPr lang="en-US" sz="2400" dirty="0">
                <a:latin typeface="Times New Roman" panose="02020603050405020304" pitchFamily="18" charset="0"/>
                <a:cs typeface="Times New Roman" panose="02020603050405020304" pitchFamily="18" charset="0"/>
              </a:rPr>
              <a:t>ii) social and emotional skills, </a:t>
            </a:r>
          </a:p>
          <a:p>
            <a:pPr lvl="2"/>
            <a:r>
              <a:rPr lang="en-US" sz="2400" dirty="0">
                <a:latin typeface="Times New Roman" panose="02020603050405020304" pitchFamily="18" charset="0"/>
                <a:cs typeface="Times New Roman" panose="02020603050405020304" pitchFamily="18" charset="0"/>
              </a:rPr>
              <a:t>iii) learning to learn, and </a:t>
            </a:r>
          </a:p>
          <a:p>
            <a:pPr lvl="2"/>
            <a:r>
              <a:rPr lang="en-US" sz="2400" dirty="0">
                <a:latin typeface="Times New Roman" panose="02020603050405020304" pitchFamily="18" charset="0"/>
                <a:cs typeface="Times New Roman" panose="02020603050405020304" pitchFamily="18" charset="0"/>
              </a:rPr>
              <a:t>iv) the ability to thrive in an increasingly digitalized world.</a:t>
            </a:r>
          </a:p>
          <a:p>
            <a:r>
              <a:rPr lang="en-US" sz="2400" dirty="0">
                <a:latin typeface="Times New Roman" panose="02020603050405020304" pitchFamily="18" charset="0"/>
                <a:cs typeface="Times New Roman" panose="02020603050405020304" pitchFamily="18" charset="0"/>
              </a:rPr>
              <a:t>•	Invest in teacher training and upskilling.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Create an </a:t>
            </a:r>
            <a:r>
              <a:rPr lang="en-US" sz="2400" b="1" dirty="0">
                <a:latin typeface="Times New Roman" panose="02020603050405020304" pitchFamily="18" charset="0"/>
                <a:cs typeface="Times New Roman" panose="02020603050405020304" pitchFamily="18" charset="0"/>
              </a:rPr>
              <a:t>“assessment methods bank” </a:t>
            </a:r>
            <a:r>
              <a:rPr lang="en-US" sz="2400" dirty="0">
                <a:latin typeface="Times New Roman" panose="02020603050405020304" pitchFamily="18" charset="0"/>
                <a:cs typeface="Times New Roman" panose="02020603050405020304" pitchFamily="18" charset="0"/>
              </a:rPr>
              <a:t>(beyond ‘question’ bank).</a:t>
            </a:r>
            <a:endParaRPr lang="en-US"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6CD9834B-C7CE-2F4A-A069-74B0A0AABEB9}"/>
              </a:ext>
            </a:extLst>
          </p:cNvPr>
          <p:cNvSpPr txBox="1"/>
          <p:nvPr/>
        </p:nvSpPr>
        <p:spPr>
          <a:xfrm>
            <a:off x="2636292" y="232012"/>
            <a:ext cx="6919415" cy="523220"/>
          </a:xfrm>
          <a:prstGeom prst="rect">
            <a:avLst/>
          </a:prstGeom>
          <a:noFill/>
        </p:spPr>
        <p:txBody>
          <a:bodyPr wrap="square" rtlCol="0">
            <a:sp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Key Recommendations (1/3)</a:t>
            </a:r>
          </a:p>
        </p:txBody>
      </p:sp>
      <p:pic>
        <p:nvPicPr>
          <p:cNvPr id="6" name="Picture 5">
            <a:extLst>
              <a:ext uri="{FF2B5EF4-FFF2-40B4-BE49-F238E27FC236}">
                <a16:creationId xmlns:a16="http://schemas.microsoft.com/office/drawing/2014/main" xmlns="" id="{BE1859A6-0B3E-291A-DA68-88BBB533E8A4}"/>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Tree>
    <p:extLst>
      <p:ext uri="{BB962C8B-B14F-4D97-AF65-F5344CB8AC3E}">
        <p14:creationId xmlns:p14="http://schemas.microsoft.com/office/powerpoint/2010/main" xmlns="" val="4134970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7F607E1-7085-1FF1-0F6A-1D83DC4CC6CD}"/>
              </a:ext>
            </a:extLst>
          </p:cNvPr>
          <p:cNvSpPr txBox="1"/>
          <p:nvPr/>
        </p:nvSpPr>
        <p:spPr>
          <a:xfrm>
            <a:off x="406400" y="934706"/>
            <a:ext cx="6813267" cy="5444054"/>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Phased Change Implementation</a:t>
            </a:r>
          </a:p>
          <a:p>
            <a:pPr marL="742950" lvl="1"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Plan and execute carefully selected pilots,</a:t>
            </a:r>
          </a:p>
          <a:p>
            <a:pPr marL="742950" lvl="1"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Co-opt stakeholders, </a:t>
            </a:r>
          </a:p>
          <a:p>
            <a:pPr marL="742950" lvl="1"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Identify, train, and deploy change agents across levels/hierarchies, </a:t>
            </a:r>
          </a:p>
          <a:p>
            <a:pPr marL="742950" lvl="1"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Cascade changes over a 2–3-year period for effective results. </a:t>
            </a:r>
          </a:p>
          <a:p>
            <a:pPr algn="just">
              <a:lnSpc>
                <a:spcPct val="150000"/>
              </a:lnSpc>
            </a:pPr>
            <a:r>
              <a:rPr lang="en-US" dirty="0">
                <a:latin typeface="Times New Roman" panose="02020603050405020304" pitchFamily="18" charset="0"/>
                <a:cs typeface="Times New Roman" panose="02020603050405020304" pitchFamily="18" charset="0"/>
              </a:rPr>
              <a:t>•	Governance for change :</a:t>
            </a:r>
          </a:p>
          <a:p>
            <a:pPr marL="742950" lvl="1"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Create a standing task force to govern, steer, and drive changes </a:t>
            </a:r>
          </a:p>
          <a:p>
            <a:pPr marL="742950" lvl="1"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Develop a maturity model to assess progress, </a:t>
            </a:r>
          </a:p>
          <a:p>
            <a:pPr marL="742950" lvl="1"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Make mid-course corrections as required.</a:t>
            </a:r>
          </a:p>
          <a:p>
            <a:pPr algn="just">
              <a:lnSpc>
                <a:spcPct val="150000"/>
              </a:lnSpc>
            </a:pPr>
            <a:r>
              <a:rPr lang="en-US" dirty="0">
                <a:latin typeface="Times New Roman" panose="02020603050405020304" pitchFamily="18" charset="0"/>
                <a:cs typeface="Times New Roman" panose="02020603050405020304" pitchFamily="18" charset="0"/>
              </a:rPr>
              <a:t>•	Set up </a:t>
            </a:r>
            <a:r>
              <a:rPr lang="en-US" b="1" dirty="0">
                <a:latin typeface="Times New Roman" panose="02020603050405020304" pitchFamily="18" charset="0"/>
                <a:cs typeface="Times New Roman" panose="02020603050405020304" pitchFamily="18" charset="0"/>
              </a:rPr>
              <a:t>Centers for Innovation in Evaluation and Assessment </a:t>
            </a:r>
          </a:p>
          <a:p>
            <a:pPr marL="285750"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 the long run, move from </a:t>
            </a:r>
            <a:r>
              <a:rPr lang="en-US" i="1" dirty="0">
                <a:latin typeface="Times New Roman" panose="02020603050405020304" pitchFamily="18" charset="0"/>
                <a:cs typeface="Times New Roman" panose="02020603050405020304" pitchFamily="18" charset="0"/>
              </a:rPr>
              <a:t>‘assessment for learning’ to ‘assessment as learning’.</a:t>
            </a:r>
          </a:p>
        </p:txBody>
      </p:sp>
      <p:sp>
        <p:nvSpPr>
          <p:cNvPr id="4" name="TextBox 3">
            <a:extLst>
              <a:ext uri="{FF2B5EF4-FFF2-40B4-BE49-F238E27FC236}">
                <a16:creationId xmlns:a16="http://schemas.microsoft.com/office/drawing/2014/main" xmlns="" id="{6CD9834B-C7CE-2F4A-A069-74B0A0AABEB9}"/>
              </a:ext>
            </a:extLst>
          </p:cNvPr>
          <p:cNvSpPr txBox="1"/>
          <p:nvPr/>
        </p:nvSpPr>
        <p:spPr>
          <a:xfrm>
            <a:off x="300252" y="275594"/>
            <a:ext cx="6919415" cy="523220"/>
          </a:xfrm>
          <a:prstGeom prst="rect">
            <a:avLst/>
          </a:prstGeom>
          <a:noFill/>
        </p:spPr>
        <p:txBody>
          <a:bodyPr wrap="square" rtlCol="0">
            <a:sp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Key Recommendations (2/3)</a:t>
            </a:r>
          </a:p>
        </p:txBody>
      </p:sp>
      <p:graphicFrame>
        <p:nvGraphicFramePr>
          <p:cNvPr id="5" name="Diagram 4">
            <a:extLst>
              <a:ext uri="{FF2B5EF4-FFF2-40B4-BE49-F238E27FC236}">
                <a16:creationId xmlns:a16="http://schemas.microsoft.com/office/drawing/2014/main" xmlns="" id="{B53FEF46-814D-0C8D-DCB0-34AC0E31CA7E}"/>
              </a:ext>
            </a:extLst>
          </p:cNvPr>
          <p:cNvGraphicFramePr/>
          <p:nvPr>
            <p:extLst>
              <p:ext uri="{D42A27DB-BD31-4B8C-83A1-F6EECF244321}">
                <p14:modId xmlns:p14="http://schemas.microsoft.com/office/powerpoint/2010/main" xmlns="" val="3572905690"/>
              </p:ext>
            </p:extLst>
          </p:nvPr>
        </p:nvGraphicFramePr>
        <p:xfrm>
          <a:off x="7634543" y="1098912"/>
          <a:ext cx="3842327" cy="50576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xmlns="" id="{3EC9424A-91D0-7FFD-F93E-58ACEF4FBDA8}"/>
              </a:ext>
            </a:extLst>
          </p:cNvPr>
          <p:cNvSpPr txBox="1"/>
          <p:nvPr/>
        </p:nvSpPr>
        <p:spPr>
          <a:xfrm>
            <a:off x="7634543" y="742584"/>
            <a:ext cx="3703898"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Recommendations in 4 Clusters</a:t>
            </a:r>
          </a:p>
        </p:txBody>
      </p:sp>
      <p:pic>
        <p:nvPicPr>
          <p:cNvPr id="8" name="Picture 7">
            <a:extLst>
              <a:ext uri="{FF2B5EF4-FFF2-40B4-BE49-F238E27FC236}">
                <a16:creationId xmlns:a16="http://schemas.microsoft.com/office/drawing/2014/main" xmlns="" id="{EDBD9E64-5988-F940-0308-C3949F594248}"/>
              </a:ext>
            </a:extLst>
          </p:cNvPr>
          <p:cNvPicPr>
            <a:picLocks noChangeAspect="1"/>
          </p:cNvPicPr>
          <p:nvPr/>
        </p:nvPicPr>
        <p:blipFill>
          <a:blip r:embed="rId6">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Tree>
    <p:extLst>
      <p:ext uri="{BB962C8B-B14F-4D97-AF65-F5344CB8AC3E}">
        <p14:creationId xmlns:p14="http://schemas.microsoft.com/office/powerpoint/2010/main" xmlns="" val="23293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D626147F-BC79-F618-10C3-C52EAB2B4D3B}"/>
              </a:ext>
            </a:extLst>
          </p:cNvPr>
          <p:cNvSpPr txBox="1"/>
          <p:nvPr/>
        </p:nvSpPr>
        <p:spPr>
          <a:xfrm>
            <a:off x="585627" y="1015522"/>
            <a:ext cx="11096090" cy="4881721"/>
          </a:xfrm>
          <a:prstGeom prst="rect">
            <a:avLst/>
          </a:prstGeom>
          <a:noFill/>
        </p:spPr>
        <p:txBody>
          <a:bodyPr wrap="square">
            <a:spAutoFit/>
          </a:bodyPr>
          <a:lstStyle/>
          <a:p>
            <a:pPr algn="just">
              <a:lnSpc>
                <a:spcPct val="150000"/>
              </a:lnSpc>
            </a:pPr>
            <a:r>
              <a:rPr lang="en-US" sz="2100" b="0" i="0" u="none" strike="noStrike" baseline="0" dirty="0">
                <a:solidFill>
                  <a:srgbClr val="000000"/>
                </a:solidFill>
                <a:latin typeface="Times New Roman" panose="02020603050405020304" pitchFamily="18" charset="0"/>
              </a:rPr>
              <a:t>1. Create, fund, and set up a </a:t>
            </a:r>
            <a:r>
              <a:rPr lang="en-US" sz="2100" b="1" i="0" u="none" strike="noStrike" baseline="0" dirty="0">
                <a:solidFill>
                  <a:srgbClr val="000000"/>
                </a:solidFill>
                <a:latin typeface="Times New Roman" panose="02020603050405020304" pitchFamily="18" charset="0"/>
              </a:rPr>
              <a:t>Centre for Innovation in Assessment and Evaluation </a:t>
            </a:r>
            <a:r>
              <a:rPr lang="en-US" sz="2100" b="0" i="0" u="none" strike="noStrike" baseline="0" dirty="0">
                <a:solidFill>
                  <a:srgbClr val="000000"/>
                </a:solidFill>
                <a:latin typeface="Times New Roman" panose="02020603050405020304" pitchFamily="18" charset="0"/>
              </a:rPr>
              <a:t>in every university. </a:t>
            </a:r>
          </a:p>
          <a:p>
            <a:pPr algn="just">
              <a:lnSpc>
                <a:spcPct val="150000"/>
              </a:lnSpc>
            </a:pPr>
            <a:r>
              <a:rPr lang="en-US" sz="2100" b="0" i="0" u="none" strike="noStrike" baseline="0" dirty="0">
                <a:solidFill>
                  <a:srgbClr val="000000"/>
                </a:solidFill>
                <a:latin typeface="Times New Roman" panose="02020603050405020304" pitchFamily="18" charset="0"/>
              </a:rPr>
              <a:t>2. Let task forces of enthusiastic change leaders run these centers of innovation (not hierarchies) </a:t>
            </a:r>
          </a:p>
          <a:p>
            <a:pPr algn="just">
              <a:lnSpc>
                <a:spcPct val="150000"/>
              </a:lnSpc>
            </a:pPr>
            <a:r>
              <a:rPr lang="en-US" sz="2100" b="0" i="0" u="none" strike="noStrike" baseline="0" dirty="0">
                <a:solidFill>
                  <a:srgbClr val="000000"/>
                </a:solidFill>
                <a:latin typeface="Times New Roman" panose="02020603050405020304" pitchFamily="18" charset="0"/>
              </a:rPr>
              <a:t>3. Appoint younger and new-generation teachers who are experts across subjects on this task force and are interested in new-age assessments. </a:t>
            </a:r>
          </a:p>
          <a:p>
            <a:pPr algn="just">
              <a:lnSpc>
                <a:spcPct val="150000"/>
              </a:lnSpc>
            </a:pPr>
            <a:r>
              <a:rPr lang="en-US" sz="2100" b="0" i="0" u="none" strike="noStrike" baseline="0" dirty="0">
                <a:solidFill>
                  <a:srgbClr val="000000"/>
                </a:solidFill>
                <a:latin typeface="Times New Roman" panose="02020603050405020304" pitchFamily="18" charset="0"/>
              </a:rPr>
              <a:t>4. Create consultation mechanisms with students and employers. </a:t>
            </a:r>
          </a:p>
          <a:p>
            <a:pPr algn="just">
              <a:lnSpc>
                <a:spcPct val="150000"/>
              </a:lnSpc>
            </a:pPr>
            <a:r>
              <a:rPr lang="en-US" sz="2100" b="0" i="0" u="none" strike="noStrike" baseline="0" dirty="0">
                <a:solidFill>
                  <a:srgbClr val="000000"/>
                </a:solidFill>
                <a:latin typeface="Times New Roman" panose="02020603050405020304" pitchFamily="18" charset="0"/>
              </a:rPr>
              <a:t>5. Design exemplary new assessment methods in the next 6 months.</a:t>
            </a:r>
          </a:p>
          <a:p>
            <a:pPr algn="just">
              <a:lnSpc>
                <a:spcPct val="150000"/>
              </a:lnSpc>
            </a:pPr>
            <a:r>
              <a:rPr lang="en-US" sz="2100" b="0" i="0" u="none" strike="noStrike" baseline="0" dirty="0">
                <a:solidFill>
                  <a:srgbClr val="000000"/>
                </a:solidFill>
                <a:latin typeface="Times New Roman" panose="02020603050405020304" pitchFamily="18" charset="0"/>
              </a:rPr>
              <a:t>6. Pilot these newly designed assessments in the second half of this academic year (2023-24) in at least 5 colleges across select subjects. Autonomous colleges may be selected for this on priority</a:t>
            </a:r>
          </a:p>
          <a:p>
            <a:pPr algn="just">
              <a:lnSpc>
                <a:spcPct val="150000"/>
              </a:lnSpc>
            </a:pPr>
            <a:r>
              <a:rPr lang="en-US" sz="2100" b="0" i="0" u="none" strike="noStrike" baseline="0" dirty="0">
                <a:solidFill>
                  <a:srgbClr val="000000"/>
                </a:solidFill>
                <a:latin typeface="Times New Roman" panose="02020603050405020304" pitchFamily="18" charset="0"/>
              </a:rPr>
              <a:t>7. Study the results and scale for wider deployment next year. </a:t>
            </a:r>
          </a:p>
        </p:txBody>
      </p:sp>
      <p:sp>
        <p:nvSpPr>
          <p:cNvPr id="7" name="TextBox 6">
            <a:extLst>
              <a:ext uri="{FF2B5EF4-FFF2-40B4-BE49-F238E27FC236}">
                <a16:creationId xmlns:a16="http://schemas.microsoft.com/office/drawing/2014/main" xmlns="" id="{17B32057-C4FB-F15F-3BD7-0C68089C4FA2}"/>
              </a:ext>
            </a:extLst>
          </p:cNvPr>
          <p:cNvSpPr txBox="1"/>
          <p:nvPr/>
        </p:nvSpPr>
        <p:spPr>
          <a:xfrm>
            <a:off x="2515939" y="322904"/>
            <a:ext cx="6097712" cy="523220"/>
          </a:xfrm>
          <a:prstGeom prst="rect">
            <a:avLst/>
          </a:prstGeom>
          <a:noFill/>
        </p:spPr>
        <p:txBody>
          <a:bodyPr wrap="square">
            <a:spAutoFit/>
          </a:bodyPr>
          <a:lstStyle/>
          <a:p>
            <a:pPr algn="ctr"/>
            <a:r>
              <a:rPr lang="en-US" sz="2800" b="1" dirty="0">
                <a:solidFill>
                  <a:srgbClr val="0070C0"/>
                </a:solidFill>
                <a:latin typeface="Times New Roman" panose="02020603050405020304" pitchFamily="18" charset="0"/>
                <a:cs typeface="Times New Roman" panose="02020603050405020304" pitchFamily="18" charset="0"/>
              </a:rPr>
              <a:t>Key Recommendations (3/3) </a:t>
            </a:r>
          </a:p>
        </p:txBody>
      </p:sp>
      <p:pic>
        <p:nvPicPr>
          <p:cNvPr id="4" name="Picture 3">
            <a:extLst>
              <a:ext uri="{FF2B5EF4-FFF2-40B4-BE49-F238E27FC236}">
                <a16:creationId xmlns:a16="http://schemas.microsoft.com/office/drawing/2014/main" xmlns="" id="{FC10C972-AA86-FBC3-04DD-280780BA40A6}"/>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10356117" y="136194"/>
            <a:ext cx="1718945" cy="709930"/>
          </a:xfrm>
          <a:prstGeom prst="rect">
            <a:avLst/>
          </a:prstGeom>
          <a:noFill/>
        </p:spPr>
      </p:pic>
    </p:spTree>
    <p:extLst>
      <p:ext uri="{BB962C8B-B14F-4D97-AF65-F5344CB8AC3E}">
        <p14:creationId xmlns:p14="http://schemas.microsoft.com/office/powerpoint/2010/main" xmlns="" val="131640676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TotalTime>
  <Words>1428</Words>
  <Application>Microsoft Office PowerPoint</Application>
  <PresentationFormat>Custom</PresentationFormat>
  <Paragraphs>194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Retrospect</vt:lpstr>
      <vt:lpstr>Assessment and Evaluation System in Telangana:  Navigating Challenges, Exploring Prospects  @ Osmania University</vt:lpstr>
      <vt:lpstr>Agenda</vt:lpstr>
      <vt:lpstr>Our Mandate </vt:lpstr>
      <vt:lpstr>Scope &amp; Methodology </vt:lpstr>
      <vt:lpstr> Major findings</vt:lpstr>
      <vt:lpstr>Learnings from international best practices</vt:lpstr>
      <vt:lpstr>Slide 7</vt:lpstr>
      <vt:lpstr>Slide 8</vt:lpstr>
      <vt:lpstr>Slide 9</vt:lpstr>
      <vt:lpstr>Implementation challenges</vt:lpstr>
      <vt:lpstr>Pilots: Key next steps to success</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Assessments  in Higher Education</dc:title>
  <dc:creator>Chandrasekhar Sripada</dc:creator>
  <cp:lastModifiedBy>Tagore</cp:lastModifiedBy>
  <cp:revision>43</cp:revision>
  <cp:lastPrinted>2023-06-09T04:55:03Z</cp:lastPrinted>
  <dcterms:created xsi:type="dcterms:W3CDTF">2023-04-28T05:26:09Z</dcterms:created>
  <dcterms:modified xsi:type="dcterms:W3CDTF">2023-10-05T18:06:42Z</dcterms:modified>
</cp:coreProperties>
</file>